
<file path=[Content_Types].xml><?xml version="1.0" encoding="utf-8"?>
<Types xmlns="http://schemas.openxmlformats.org/package/2006/content-types">
  <Default Extension="fntdata" ContentType="application/x-fontdata"/>
  <Default Extension="jpeg" ContentType="image/jpeg"/>
  <Default Extension="jpg" ContentType="image/jpeg"/>
  <Default Extension="mov" ContentType="video/quicktime"/>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62" r:id="rId1"/>
  </p:sldMasterIdLst>
  <p:notesMasterIdLst>
    <p:notesMasterId r:id="rId18"/>
  </p:notesMasterIdLst>
  <p:handoutMasterIdLst>
    <p:handoutMasterId r:id="rId19"/>
  </p:handoutMasterIdLst>
  <p:sldIdLst>
    <p:sldId id="256" r:id="rId2"/>
    <p:sldId id="1875" r:id="rId3"/>
    <p:sldId id="1876" r:id="rId4"/>
    <p:sldId id="1877" r:id="rId5"/>
    <p:sldId id="1878" r:id="rId6"/>
    <p:sldId id="1879" r:id="rId7"/>
    <p:sldId id="1880" r:id="rId8"/>
    <p:sldId id="1885" r:id="rId9"/>
    <p:sldId id="1886" r:id="rId10"/>
    <p:sldId id="1887" r:id="rId11"/>
    <p:sldId id="1882" r:id="rId12"/>
    <p:sldId id="1888" r:id="rId13"/>
    <p:sldId id="1889" r:id="rId14"/>
    <p:sldId id="1891" r:id="rId15"/>
    <p:sldId id="1892" r:id="rId16"/>
    <p:sldId id="1893" r:id="rId17"/>
  </p:sldIdLst>
  <p:sldSz cx="12192000" cy="6858000"/>
  <p:notesSz cx="6858000" cy="9144000"/>
  <p:embeddedFontLst>
    <p:embeddedFont>
      <p:font typeface="Open Sans" panose="020B0606030504020204" pitchFamily="34" charset="0"/>
      <p:regular r:id="rId20"/>
      <p:bold r:id="rId21"/>
      <p:italic r:id="rId22"/>
      <p:boldItalic r:id="rId23"/>
    </p:embeddedFont>
    <p:embeddedFont>
      <p:font typeface="Open Sans bold" panose="020B0706030804020204" pitchFamily="34" charset="0"/>
      <p:regular r:id="rId24"/>
      <p:bold r:id="rId25"/>
      <p:italic r:id="rId26"/>
      <p:boldItalic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278F097-0A73-434B-97FE-ED3B8A0EF645}">
          <p14:sldIdLst>
            <p14:sldId id="256"/>
            <p14:sldId id="1875"/>
            <p14:sldId id="1876"/>
            <p14:sldId id="1877"/>
            <p14:sldId id="1878"/>
            <p14:sldId id="1879"/>
            <p14:sldId id="1880"/>
            <p14:sldId id="1885"/>
            <p14:sldId id="1886"/>
            <p14:sldId id="1887"/>
            <p14:sldId id="1882"/>
            <p14:sldId id="1888"/>
            <p14:sldId id="1889"/>
            <p14:sldId id="1891"/>
            <p14:sldId id="1892"/>
            <p14:sldId id="1893"/>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cott, Sarah Nicole" initials="SSN" lastIdx="5" clrIdx="0">
    <p:extLst>
      <p:ext uri="{19B8F6BF-5375-455C-9EA6-DF929625EA0E}">
        <p15:presenceInfo xmlns:p15="http://schemas.microsoft.com/office/powerpoint/2012/main" userId="S::snscott@sandia.gov::54896aa5-e1a9-4d47-b7f4-07892d7ea3ba"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AFDD"/>
    <a:srgbClr val="00ACD5"/>
    <a:srgbClr val="339A2E"/>
    <a:srgbClr val="1A315D"/>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1348" autoAdjust="0"/>
    <p:restoredTop sz="96301" autoAdjust="0"/>
  </p:normalViewPr>
  <p:slideViewPr>
    <p:cSldViewPr snapToGrid="0" showGuides="1">
      <p:cViewPr varScale="1">
        <p:scale>
          <a:sx n="109" d="100"/>
          <a:sy n="109" d="100"/>
        </p:scale>
        <p:origin x="216" y="472"/>
      </p:cViewPr>
      <p:guideLst/>
    </p:cSldViewPr>
  </p:slideViewPr>
  <p:notesTextViewPr>
    <p:cViewPr>
      <p:scale>
        <a:sx n="85" d="100"/>
        <a:sy n="85" d="100"/>
      </p:scale>
      <p:origin x="0" y="0"/>
    </p:cViewPr>
  </p:notesTextViewPr>
  <p:sorterViewPr>
    <p:cViewPr>
      <p:scale>
        <a:sx n="1" d="1"/>
        <a:sy n="1" d="1"/>
      </p:scale>
      <p:origin x="0" y="0"/>
    </p:cViewPr>
  </p:sorterViewPr>
  <p:notesViewPr>
    <p:cSldViewPr snapToGrid="0" showGuides="1">
      <p:cViewPr varScale="1">
        <p:scale>
          <a:sx n="84" d="100"/>
          <a:sy n="84" d="100"/>
        </p:scale>
        <p:origin x="2752" y="19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font" Target="fonts/font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handoutMaster" Target="handoutMasters/handoutMaster1.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latin typeface="Open Sans" panose="020B0606030504020204" pitchFamily="34" charset="0"/>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4712B77-F7E2-4D68-A9CB-41B8CCDC9B29}" type="datetimeFigureOut">
              <a:rPr lang="en-US" smtClean="0">
                <a:latin typeface="Open Sans" panose="020B0606030504020204" pitchFamily="34" charset="0"/>
              </a:rPr>
              <a:t>1/31/25</a:t>
            </a:fld>
            <a:endParaRPr lang="en-US" dirty="0">
              <a:latin typeface="Open Sans" panose="020B0606030504020204" pitchFamily="34" charset="0"/>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latin typeface="Open Sans" panose="020B0606030504020204" pitchFamily="34" charset="0"/>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9C23351-3FB3-4478-AE7D-BEC670948232}" type="slidenum">
              <a:rPr lang="en-US" smtClean="0">
                <a:latin typeface="Open Sans" panose="020B0606030504020204" pitchFamily="34" charset="0"/>
              </a:rPr>
              <a:t>‹#›</a:t>
            </a:fld>
            <a:endParaRPr lang="en-US" dirty="0">
              <a:latin typeface="Open Sans" panose="020B0606030504020204" pitchFamily="34" charset="0"/>
            </a:endParaRPr>
          </a:p>
        </p:txBody>
      </p:sp>
    </p:spTree>
    <p:extLst>
      <p:ext uri="{BB962C8B-B14F-4D97-AF65-F5344CB8AC3E}">
        <p14:creationId xmlns:p14="http://schemas.microsoft.com/office/powerpoint/2010/main" val="39106458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Open Sans" panose="020B0606030504020204" pitchFamily="34"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Open Sans" panose="020B0606030504020204" pitchFamily="34" charset="0"/>
              </a:defRPr>
            </a:lvl1pPr>
          </a:lstStyle>
          <a:p>
            <a:fld id="{896A8DF4-6A87-4F69-8212-F0A65870B2F2}" type="datetimeFigureOut">
              <a:rPr lang="en-US" smtClean="0"/>
              <a:pPr/>
              <a:t>1/31/25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Open Sans" panose="020B0606030504020204" pitchFamily="34"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Open Sans" panose="020B0606030504020204" pitchFamily="34" charset="0"/>
              </a:defRPr>
            </a:lvl1pPr>
          </a:lstStyle>
          <a:p>
            <a:fld id="{E21A7267-269F-4D26-9F96-B6358A06B982}" type="slidenum">
              <a:rPr lang="en-US" smtClean="0"/>
              <a:pPr/>
              <a:t>‹#›</a:t>
            </a:fld>
            <a:endParaRPr lang="en-US" dirty="0"/>
          </a:p>
        </p:txBody>
      </p:sp>
    </p:spTree>
    <p:extLst>
      <p:ext uri="{BB962C8B-B14F-4D97-AF65-F5344CB8AC3E}">
        <p14:creationId xmlns:p14="http://schemas.microsoft.com/office/powerpoint/2010/main" val="3410717933"/>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Open Sans" panose="020B0606030504020204" pitchFamily="34" charset="0"/>
        <a:ea typeface="+mn-ea"/>
        <a:cs typeface="+mn-cs"/>
      </a:defRPr>
    </a:lvl1pPr>
    <a:lvl2pPr marL="457200" algn="l" defTabSz="914400" rtl="0" eaLnBrk="1" latinLnBrk="0" hangingPunct="1">
      <a:defRPr sz="1200" b="0" i="0" kern="1200">
        <a:solidFill>
          <a:schemeClr val="tx1"/>
        </a:solidFill>
        <a:latin typeface="Open Sans" panose="020B0606030504020204" pitchFamily="34" charset="0"/>
        <a:ea typeface="+mn-ea"/>
        <a:cs typeface="+mn-cs"/>
      </a:defRPr>
    </a:lvl2pPr>
    <a:lvl3pPr marL="914400" algn="l" defTabSz="914400" rtl="0" eaLnBrk="1" latinLnBrk="0" hangingPunct="1">
      <a:defRPr sz="1200" b="0" i="0" kern="1200">
        <a:solidFill>
          <a:schemeClr val="tx1"/>
        </a:solidFill>
        <a:latin typeface="Open Sans" panose="020B0606030504020204" pitchFamily="34" charset="0"/>
        <a:ea typeface="+mn-ea"/>
        <a:cs typeface="+mn-cs"/>
      </a:defRPr>
    </a:lvl3pPr>
    <a:lvl4pPr marL="1371600" algn="l" defTabSz="914400" rtl="0" eaLnBrk="1" latinLnBrk="0" hangingPunct="1">
      <a:defRPr sz="1200" b="0" i="0" kern="1200">
        <a:solidFill>
          <a:schemeClr val="tx1"/>
        </a:solidFill>
        <a:latin typeface="Open Sans" panose="020B0606030504020204" pitchFamily="34" charset="0"/>
        <a:ea typeface="+mn-ea"/>
        <a:cs typeface="+mn-cs"/>
      </a:defRPr>
    </a:lvl4pPr>
    <a:lvl5pPr marL="1828800" algn="l" defTabSz="914400" rtl="0" eaLnBrk="1" latinLnBrk="0" hangingPunct="1">
      <a:defRPr sz="1200" b="0" i="0" kern="1200">
        <a:solidFill>
          <a:schemeClr val="tx1"/>
        </a:solidFill>
        <a:latin typeface="Open Sans" panose="020B0606030504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1A7267-269F-4D26-9F96-B6358A06B982}" type="slidenum">
              <a:rPr lang="en-US" smtClean="0"/>
              <a:t>1</a:t>
            </a:fld>
            <a:endParaRPr lang="en-US"/>
          </a:p>
        </p:txBody>
      </p:sp>
    </p:spTree>
    <p:extLst>
      <p:ext uri="{BB962C8B-B14F-4D97-AF65-F5344CB8AC3E}">
        <p14:creationId xmlns:p14="http://schemas.microsoft.com/office/powerpoint/2010/main" val="385018961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hyperlink" Target="https://www.energy.gov/downloads/doe-public-access-plan" TargetMode="Externa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90600" y="1575115"/>
            <a:ext cx="6165850" cy="1317382"/>
          </a:xfrm>
        </p:spPr>
        <p:txBody>
          <a:bodyPr anchor="b">
            <a:normAutofit/>
          </a:bodyPr>
          <a:lstStyle>
            <a:lvl1pPr algn="l">
              <a:defRPr sz="3600">
                <a:solidFill>
                  <a:schemeClr val="bg1"/>
                </a:solidFill>
              </a:defRPr>
            </a:lvl1pPr>
          </a:lstStyle>
          <a:p>
            <a:r>
              <a:rPr lang="en-US" dirty="0"/>
              <a:t>CLICK TO ADD TITLE</a:t>
            </a:r>
          </a:p>
        </p:txBody>
      </p:sp>
      <p:sp>
        <p:nvSpPr>
          <p:cNvPr id="3" name="Subtitle 2"/>
          <p:cNvSpPr>
            <a:spLocks noGrp="1"/>
          </p:cNvSpPr>
          <p:nvPr>
            <p:ph type="subTitle" idx="1" hasCustomPrompt="1"/>
          </p:nvPr>
        </p:nvSpPr>
        <p:spPr>
          <a:xfrm>
            <a:off x="990599" y="3719997"/>
            <a:ext cx="5243147" cy="667120"/>
          </a:xfrm>
          <a:prstGeom prst="rect">
            <a:avLst/>
          </a:prstGeom>
        </p:spPr>
        <p:txBody>
          <a:bodyPr anchor="ctr">
            <a:noAutofit/>
          </a:bodyPr>
          <a:lstStyle>
            <a:lvl1pPr marL="0" indent="0" algn="l">
              <a:buNone/>
              <a:defRPr sz="1600" b="0" spc="0">
                <a:solidFill>
                  <a:schemeClr val="tx2">
                    <a:lumMod val="40000"/>
                    <a:lumOff val="60000"/>
                  </a:schemeClr>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PRESENTER OR AUTHOR NAMES</a:t>
            </a:r>
          </a:p>
        </p:txBody>
      </p:sp>
      <p:sp>
        <p:nvSpPr>
          <p:cNvPr id="27" name="Text Placeholder 26">
            <a:extLst>
              <a:ext uri="{FF2B5EF4-FFF2-40B4-BE49-F238E27FC236}">
                <a16:creationId xmlns:a16="http://schemas.microsoft.com/office/drawing/2014/main" id="{62ED528D-5375-6147-9677-05F4F59A3A33}"/>
              </a:ext>
            </a:extLst>
          </p:cNvPr>
          <p:cNvSpPr>
            <a:spLocks noGrp="1"/>
          </p:cNvSpPr>
          <p:nvPr>
            <p:ph type="body" sz="quarter" idx="10" hasCustomPrompt="1"/>
          </p:nvPr>
        </p:nvSpPr>
        <p:spPr>
          <a:xfrm>
            <a:off x="990600" y="3015777"/>
            <a:ext cx="6165850" cy="378587"/>
          </a:xfrm>
          <a:prstGeom prst="rect">
            <a:avLst/>
          </a:prstGeom>
        </p:spPr>
        <p:txBody>
          <a:bodyPr>
            <a:normAutofit/>
          </a:bodyPr>
          <a:lstStyle>
            <a:lvl1pPr marL="0" indent="0">
              <a:buNone/>
              <a:defRPr sz="2000">
                <a:solidFill>
                  <a:schemeClr val="bg2"/>
                </a:solidFill>
              </a:defRPr>
            </a:lvl1pPr>
          </a:lstStyle>
          <a:p>
            <a:pPr lvl="0"/>
            <a:r>
              <a:rPr lang="en-US" dirty="0"/>
              <a:t>Click to add subtitle</a:t>
            </a:r>
          </a:p>
        </p:txBody>
      </p:sp>
      <p:sp>
        <p:nvSpPr>
          <p:cNvPr id="20" name="Text Placeholder 24">
            <a:extLst>
              <a:ext uri="{FF2B5EF4-FFF2-40B4-BE49-F238E27FC236}">
                <a16:creationId xmlns:a16="http://schemas.microsoft.com/office/drawing/2014/main" id="{58F7247A-244D-6A48-BBB7-15233E751B35}"/>
              </a:ext>
            </a:extLst>
          </p:cNvPr>
          <p:cNvSpPr>
            <a:spLocks noGrp="1"/>
          </p:cNvSpPr>
          <p:nvPr>
            <p:ph type="body" sz="quarter" idx="15" hasCustomPrompt="1"/>
          </p:nvPr>
        </p:nvSpPr>
        <p:spPr>
          <a:xfrm>
            <a:off x="2588669" y="6296999"/>
            <a:ext cx="1828800" cy="136525"/>
          </a:xfrm>
          <a:prstGeom prst="rect">
            <a:avLst/>
          </a:prstGeom>
        </p:spPr>
        <p:txBody>
          <a:bodyPr lIns="0" tIns="0" rIns="0" bIns="0">
            <a:normAutofit/>
          </a:bodyPr>
          <a:lstStyle>
            <a:lvl1pPr marL="0" indent="0" algn="ctr">
              <a:buNone/>
              <a:defRPr sz="800" b="1"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CLICK TO ADD SAND XXXX-XXXX P</a:t>
            </a:r>
          </a:p>
        </p:txBody>
      </p:sp>
      <p:sp>
        <p:nvSpPr>
          <p:cNvPr id="22" name="Text Placeholder 4">
            <a:extLst>
              <a:ext uri="{FF2B5EF4-FFF2-40B4-BE49-F238E27FC236}">
                <a16:creationId xmlns:a16="http://schemas.microsoft.com/office/drawing/2014/main" id="{28DA6BE7-D5D1-5C4B-8879-A66353A8517F}"/>
              </a:ext>
            </a:extLst>
          </p:cNvPr>
          <p:cNvSpPr>
            <a:spLocks noGrp="1"/>
          </p:cNvSpPr>
          <p:nvPr>
            <p:ph type="body" sz="quarter" idx="22" hasCustomPrompt="1"/>
          </p:nvPr>
        </p:nvSpPr>
        <p:spPr>
          <a:xfrm>
            <a:off x="990600" y="4509920"/>
            <a:ext cx="4297393" cy="667120"/>
          </a:xfrm>
          <a:prstGeom prst="rect">
            <a:avLst/>
          </a:prstGeom>
        </p:spPr>
        <p:txBody>
          <a:bodyPr lIns="0" tIns="0" rIns="0" bIns="0"/>
          <a:lstStyle>
            <a:lvl1pPr>
              <a:buFontTx/>
              <a:buNone/>
              <a:defRPr sz="1400" b="0"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CLICK TO ADD DATE, LOCATION, OR ADDITIONAL CONTENT</a:t>
            </a:r>
          </a:p>
        </p:txBody>
      </p:sp>
      <p:pic>
        <p:nvPicPr>
          <p:cNvPr id="15" name="Picture 14">
            <a:extLst>
              <a:ext uri="{FF2B5EF4-FFF2-40B4-BE49-F238E27FC236}">
                <a16:creationId xmlns:a16="http://schemas.microsoft.com/office/drawing/2014/main" id="{4503A6FD-C173-A64C-B254-829092777B42}"/>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t="-4288" r="-3731"/>
          <a:stretch/>
        </p:blipFill>
        <p:spPr>
          <a:xfrm>
            <a:off x="966239" y="479998"/>
            <a:ext cx="1271441" cy="492365"/>
          </a:xfrm>
          <a:prstGeom prst="rect">
            <a:avLst/>
          </a:prstGeom>
        </p:spPr>
      </p:pic>
      <p:sp>
        <p:nvSpPr>
          <p:cNvPr id="16" name="TextBox 15">
            <a:extLst>
              <a:ext uri="{FF2B5EF4-FFF2-40B4-BE49-F238E27FC236}">
                <a16:creationId xmlns:a16="http://schemas.microsoft.com/office/drawing/2014/main" id="{AC12122B-590E-9045-872C-38970E3FF20E}"/>
              </a:ext>
            </a:extLst>
          </p:cNvPr>
          <p:cNvSpPr txBox="1"/>
          <p:nvPr userDrawn="1"/>
        </p:nvSpPr>
        <p:spPr>
          <a:xfrm>
            <a:off x="912699" y="1056087"/>
            <a:ext cx="4710777" cy="307777"/>
          </a:xfrm>
          <a:prstGeom prst="rect">
            <a:avLst/>
          </a:prstGeom>
          <a:noFill/>
        </p:spPr>
        <p:txBody>
          <a:bodyPr wrap="none" rtlCol="0">
            <a:spAutoFit/>
          </a:bodyPr>
          <a:lstStyle/>
          <a:p>
            <a:r>
              <a:rPr lang="en-US" sz="1400" spc="150" baseline="0" dirty="0">
                <a:solidFill>
                  <a:schemeClr val="bg1"/>
                </a:solidFill>
                <a:latin typeface="+mj-lt"/>
              </a:rPr>
              <a:t>Exceptional service in the national interest</a:t>
            </a:r>
          </a:p>
        </p:txBody>
      </p:sp>
      <p:sp>
        <p:nvSpPr>
          <p:cNvPr id="19" name="TextBox 18">
            <a:extLst>
              <a:ext uri="{FF2B5EF4-FFF2-40B4-BE49-F238E27FC236}">
                <a16:creationId xmlns:a16="http://schemas.microsoft.com/office/drawing/2014/main" id="{1D369985-FB39-5049-971A-8BBBC56F2C4E}"/>
              </a:ext>
            </a:extLst>
          </p:cNvPr>
          <p:cNvSpPr txBox="1"/>
          <p:nvPr userDrawn="1"/>
        </p:nvSpPr>
        <p:spPr>
          <a:xfrm>
            <a:off x="4650056" y="5465549"/>
            <a:ext cx="7491081" cy="762516"/>
          </a:xfrm>
          <a:prstGeom prst="rect">
            <a:avLst/>
          </a:prstGeom>
          <a:noFill/>
        </p:spPr>
        <p:txBody>
          <a:bodyPr wrap="square" rtlCol="0">
            <a:spAutoFit/>
          </a:bodyPr>
          <a:lstStyle/>
          <a:p>
            <a:pPr algn="just">
              <a:lnSpc>
                <a:spcPct val="110000"/>
              </a:lnSpc>
            </a:pPr>
            <a:r>
              <a:rPr lang="en-US" sz="800" b="0" i="1" u="none" strike="noStrike" dirty="0">
                <a:solidFill>
                  <a:srgbClr val="000000"/>
                </a:solidFill>
                <a:effectLst/>
                <a:latin typeface="Calibri" panose="020F0502020204030204" pitchFamily="34" charset="0"/>
              </a:rPr>
              <a:t>This presentation has been authored by an employee of National Technology &amp; Engineering Solutions of Sandia, LLC under Contract No. DE-NA0003525 with the U.S. Department of Energy (DOE). The employee owns all right, title and interest in and to the presentation and is solely responsible for its contents. The United States Government retains and the publisher, by accepting the article for publication, acknowledges that the United States Government retains a non-exclusive, paid-up, irrevocable, world-wide license to publish or reproduce the published form of this article or allow others to do so, for United States Government purposes. The DOE will provide public access to these results of federally sponsored research in accordance with the DOE Public Access Plan </a:t>
            </a:r>
            <a:r>
              <a:rPr lang="en-US" sz="800" b="0" i="1" u="sng" strike="noStrike" dirty="0">
                <a:solidFill>
                  <a:srgbClr val="0563C1"/>
                </a:solidFill>
                <a:effectLst/>
                <a:latin typeface="Calibri" panose="020F0502020204030204" pitchFamily="34" charset="0"/>
                <a:hlinkClick r:id="rId4" tooltip="https://www.energy.gov/downloads/doe-public-access-plan"/>
              </a:rPr>
              <a:t>https://www.energy.gov/downloads/doe-public-access-plan</a:t>
            </a:r>
            <a:r>
              <a:rPr lang="en-US" sz="800" b="0" i="1" u="none" strike="noStrike" dirty="0">
                <a:solidFill>
                  <a:srgbClr val="000000"/>
                </a:solidFill>
                <a:effectLst/>
                <a:latin typeface="Calibri" panose="020F0502020204030204" pitchFamily="34" charset="0"/>
              </a:rPr>
              <a:t>.</a:t>
            </a:r>
            <a:endParaRPr lang="en-US" sz="800" b="0" i="0" dirty="0">
              <a:solidFill>
                <a:schemeClr val="bg2">
                  <a:lumMod val="50000"/>
                </a:schemeClr>
              </a:solidFill>
              <a:latin typeface="Open Sans" panose="020B0606030504020204" pitchFamily="34" charset="0"/>
            </a:endParaRPr>
          </a:p>
        </p:txBody>
      </p:sp>
      <p:pic>
        <p:nvPicPr>
          <p:cNvPr id="21" name="Picture 20">
            <a:extLst>
              <a:ext uri="{FF2B5EF4-FFF2-40B4-BE49-F238E27FC236}">
                <a16:creationId xmlns:a16="http://schemas.microsoft.com/office/drawing/2014/main" id="{5ADC7756-6766-FF46-BFDC-7CBCF88C2FB6}"/>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10965815" y="6362720"/>
            <a:ext cx="654939" cy="159193"/>
          </a:xfrm>
          <a:prstGeom prst="rect">
            <a:avLst/>
          </a:prstGeom>
        </p:spPr>
      </p:pic>
      <p:pic>
        <p:nvPicPr>
          <p:cNvPr id="23" name="Picture 22">
            <a:extLst>
              <a:ext uri="{FF2B5EF4-FFF2-40B4-BE49-F238E27FC236}">
                <a16:creationId xmlns:a16="http://schemas.microsoft.com/office/drawing/2014/main" id="{1B5135D8-0C79-D249-B01D-F828C9075378}"/>
              </a:ext>
            </a:extLst>
          </p:cNvPr>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11052075" y="6609587"/>
            <a:ext cx="463192" cy="134533"/>
          </a:xfrm>
          <a:prstGeom prst="rect">
            <a:avLst/>
          </a:prstGeom>
        </p:spPr>
      </p:pic>
    </p:spTree>
    <p:extLst>
      <p:ext uri="{BB962C8B-B14F-4D97-AF65-F5344CB8AC3E}">
        <p14:creationId xmlns:p14="http://schemas.microsoft.com/office/powerpoint/2010/main" val="180936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Section Slid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088423" y="2066192"/>
            <a:ext cx="3868616" cy="2795954"/>
          </a:xfrm>
        </p:spPr>
        <p:txBody>
          <a:bodyPr anchor="ctr">
            <a:normAutofit/>
          </a:bodyPr>
          <a:lstStyle>
            <a:lvl1pPr algn="ctr">
              <a:defRPr sz="4000">
                <a:solidFill>
                  <a:schemeClr val="bg1"/>
                </a:solidFill>
              </a:defRPr>
            </a:lvl1pPr>
          </a:lstStyle>
          <a:p>
            <a:r>
              <a:rPr lang="en-US" dirty="0"/>
              <a:t>CLICK TO ADD TITLE</a:t>
            </a:r>
          </a:p>
        </p:txBody>
      </p:sp>
    </p:spTree>
    <p:extLst>
      <p:ext uri="{BB962C8B-B14F-4D97-AF65-F5344CB8AC3E}">
        <p14:creationId xmlns:p14="http://schemas.microsoft.com/office/powerpoint/2010/main" val="4153529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Section Slid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31985" y="2919047"/>
            <a:ext cx="4598377" cy="1767254"/>
          </a:xfrm>
        </p:spPr>
        <p:txBody>
          <a:bodyPr anchor="ctr">
            <a:normAutofit/>
          </a:bodyPr>
          <a:lstStyle>
            <a:lvl1pPr algn="l">
              <a:defRPr sz="3600">
                <a:solidFill>
                  <a:schemeClr val="bg1"/>
                </a:solidFill>
              </a:defRPr>
            </a:lvl1pPr>
          </a:lstStyle>
          <a:p>
            <a:r>
              <a:rPr lang="en-US" dirty="0"/>
              <a:t>CLICK TO ADD TITLE</a:t>
            </a:r>
          </a:p>
        </p:txBody>
      </p:sp>
    </p:spTree>
    <p:extLst>
      <p:ext uri="{BB962C8B-B14F-4D97-AF65-F5344CB8AC3E}">
        <p14:creationId xmlns:p14="http://schemas.microsoft.com/office/powerpoint/2010/main" val="38713612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7627ED-C799-AA4A-BA7C-2FFFBEA251A4}"/>
              </a:ext>
            </a:extLst>
          </p:cNvPr>
          <p:cNvSpPr>
            <a:spLocks noGrp="1"/>
          </p:cNvSpPr>
          <p:nvPr>
            <p:ph type="title" hasCustomPrompt="1"/>
          </p:nvPr>
        </p:nvSpPr>
        <p:spPr/>
        <p:txBody>
          <a:bodyPr/>
          <a:lstStyle/>
          <a:p>
            <a:r>
              <a:rPr lang="en-US" dirty="0"/>
              <a:t>TITLE AND CONTENT - Click to add title</a:t>
            </a:r>
          </a:p>
        </p:txBody>
      </p:sp>
      <p:sp>
        <p:nvSpPr>
          <p:cNvPr id="3" name="Slide Number Placeholder 2">
            <a:extLst>
              <a:ext uri="{FF2B5EF4-FFF2-40B4-BE49-F238E27FC236}">
                <a16:creationId xmlns:a16="http://schemas.microsoft.com/office/drawing/2014/main" id="{87D4B9F0-F682-C847-A4A4-C8832F0065E1}"/>
              </a:ext>
            </a:extLst>
          </p:cNvPr>
          <p:cNvSpPr>
            <a:spLocks noGrp="1"/>
          </p:cNvSpPr>
          <p:nvPr>
            <p:ph type="sldNum" sz="quarter" idx="10"/>
          </p:nvPr>
        </p:nvSpPr>
        <p:spPr/>
        <p:txBody>
          <a:bodyPr/>
          <a:lstStyle/>
          <a:p>
            <a:fld id="{4FAB73BC-B049-4115-A692-8D63A059BFB8}" type="slidenum">
              <a:rPr lang="en-US" smtClean="0"/>
              <a:pPr/>
              <a:t>‹#›</a:t>
            </a:fld>
            <a:endParaRPr lang="en-US" dirty="0"/>
          </a:p>
        </p:txBody>
      </p:sp>
      <p:sp>
        <p:nvSpPr>
          <p:cNvPr id="5" name="Content Placeholder 4">
            <a:extLst>
              <a:ext uri="{FF2B5EF4-FFF2-40B4-BE49-F238E27FC236}">
                <a16:creationId xmlns:a16="http://schemas.microsoft.com/office/drawing/2014/main" id="{BAC6C40D-F7AE-5D42-B2A9-60C9F62ADE8A}"/>
              </a:ext>
            </a:extLst>
          </p:cNvPr>
          <p:cNvSpPr>
            <a:spLocks noGrp="1"/>
          </p:cNvSpPr>
          <p:nvPr>
            <p:ph sz="quarter" idx="11" hasCustomPrompt="1"/>
          </p:nvPr>
        </p:nvSpPr>
        <p:spPr>
          <a:xfrm>
            <a:off x="647700" y="1409700"/>
            <a:ext cx="11049000" cy="4610100"/>
          </a:xfrm>
        </p:spPr>
        <p:txBody>
          <a:body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48796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_and_Double_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marL="0">
              <a:defRPr/>
            </a:lvl1pPr>
          </a:lstStyle>
          <a:p>
            <a:r>
              <a:rPr lang="en-US" dirty="0"/>
              <a:t>TITLE AND DOUBLE CONTENT - CLICK TO ADD TITLE</a:t>
            </a:r>
          </a:p>
        </p:txBody>
      </p:sp>
      <p:sp>
        <p:nvSpPr>
          <p:cNvPr id="3" name="Content Placeholder 2"/>
          <p:cNvSpPr>
            <a:spLocks noGrp="1"/>
          </p:cNvSpPr>
          <p:nvPr>
            <p:ph idx="1" hasCustomPrompt="1"/>
          </p:nvPr>
        </p:nvSpPr>
        <p:spPr>
          <a:xfrm>
            <a:off x="647700" y="1409701"/>
            <a:ext cx="5212412" cy="4610100"/>
          </a:xfrm>
          <a:prstGeom prst="rect">
            <a:avLst/>
          </a:prstGeom>
        </p:spPr>
        <p:txBody>
          <a:bodyPr/>
          <a:lstStyle>
            <a:lvl1pPr>
              <a:lnSpc>
                <a:spcPct val="100000"/>
              </a:lnSpc>
              <a:buFontTx/>
              <a:buNone/>
              <a:defRPr b="0" i="0">
                <a:latin typeface="Open Sans" panose="020B0606030504020204" pitchFamily="34" charset="0"/>
                <a:ea typeface="Open Sans" panose="020B0606030504020204" pitchFamily="34" charset="0"/>
                <a:cs typeface="Open Sans" panose="020B0606030504020204" pitchFamily="34" charset="0"/>
              </a:defRPr>
            </a:lvl1pPr>
            <a:lvl2pPr>
              <a:lnSpc>
                <a:spcPct val="100000"/>
              </a:lnSpc>
              <a:buFont typeface="Courier New" panose="02070309020205020404" pitchFamily="49" charset="0"/>
              <a:buChar char="o"/>
              <a:defRPr>
                <a:latin typeface="Open Sans" panose="020B0606030504020204" pitchFamily="34" charset="0"/>
              </a:defRPr>
            </a:lvl2pPr>
            <a:lvl3pPr>
              <a:lnSpc>
                <a:spcPct val="100000"/>
              </a:lnSpc>
              <a:buFont typeface="Courier New" panose="02070309020205020404" pitchFamily="49" charset="0"/>
              <a:buChar char="o"/>
              <a:defRPr>
                <a:latin typeface="Open Sans" panose="020B0606030504020204" pitchFamily="34" charset="0"/>
              </a:defRPr>
            </a:lvl3pPr>
            <a:lvl4pPr>
              <a:lnSpc>
                <a:spcPct val="100000"/>
              </a:lnSpc>
              <a:buFont typeface="Courier New" panose="02070309020205020404" pitchFamily="49" charset="0"/>
              <a:buChar char="o"/>
              <a:defRPr>
                <a:latin typeface="Open Sans" panose="020B0606030504020204" pitchFamily="34" charset="0"/>
              </a:defRPr>
            </a:lvl4pPr>
            <a:lvl5pPr>
              <a:lnSpc>
                <a:spcPct val="100000"/>
              </a:lnSpc>
              <a:buFont typeface="Courier New" panose="02070309020205020404" pitchFamily="49" charset="0"/>
              <a:buChar char="o"/>
              <a:defRPr b="0" i="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p:txBody>
      </p:sp>
      <p:sp>
        <p:nvSpPr>
          <p:cNvPr id="6" name="Content Placeholder 2">
            <a:extLst>
              <a:ext uri="{FF2B5EF4-FFF2-40B4-BE49-F238E27FC236}">
                <a16:creationId xmlns:a16="http://schemas.microsoft.com/office/drawing/2014/main" id="{5D970262-8623-2B46-A712-FEE93CC93EDE}"/>
              </a:ext>
            </a:extLst>
          </p:cNvPr>
          <p:cNvSpPr>
            <a:spLocks noGrp="1"/>
          </p:cNvSpPr>
          <p:nvPr>
            <p:ph idx="10" hasCustomPrompt="1"/>
          </p:nvPr>
        </p:nvSpPr>
        <p:spPr>
          <a:xfrm>
            <a:off x="6331888" y="1409700"/>
            <a:ext cx="5364812" cy="4610101"/>
          </a:xfrm>
          <a:prstGeom prst="rect">
            <a:avLst/>
          </a:prstGeom>
        </p:spPr>
        <p:txBody>
          <a:bodyPr/>
          <a:lstStyle>
            <a:lvl1pPr>
              <a:lnSpc>
                <a:spcPct val="100000"/>
              </a:lnSpc>
              <a:buFontTx/>
              <a:buNone/>
              <a:defRPr b="0" i="0">
                <a:latin typeface="Open Sans" panose="020B0606030504020204" pitchFamily="34" charset="0"/>
                <a:ea typeface="Open Sans" panose="020B0606030504020204" pitchFamily="34" charset="0"/>
                <a:cs typeface="Open Sans" panose="020B0606030504020204" pitchFamily="34" charset="0"/>
              </a:defRPr>
            </a:lvl1pPr>
            <a:lvl2pPr>
              <a:lnSpc>
                <a:spcPct val="100000"/>
              </a:lnSpc>
              <a:buFont typeface="Wingdings" pitchFamily="2" charset="2"/>
              <a:buChar char="§"/>
              <a:defRPr>
                <a:latin typeface="Open Sans" panose="020B0606030504020204" pitchFamily="34" charset="0"/>
              </a:defRPr>
            </a:lvl2pPr>
            <a:lvl3pPr>
              <a:lnSpc>
                <a:spcPct val="100000"/>
              </a:lnSpc>
              <a:buFont typeface="Wingdings" pitchFamily="2" charset="2"/>
              <a:buChar char="§"/>
              <a:defRPr>
                <a:latin typeface="Open Sans" panose="020B0606030504020204" pitchFamily="34" charset="0"/>
              </a:defRPr>
            </a:lvl3pPr>
            <a:lvl4pPr>
              <a:lnSpc>
                <a:spcPct val="100000"/>
              </a:lnSpc>
              <a:buFont typeface="Wingdings" pitchFamily="2" charset="2"/>
              <a:buChar char="§"/>
              <a:defRPr>
                <a:latin typeface="Open Sans" panose="020B0606030504020204" pitchFamily="34" charset="0"/>
              </a:defRPr>
            </a:lvl4pPr>
            <a:lvl5pPr>
              <a:lnSpc>
                <a:spcPct val="100000"/>
              </a:lnSpc>
              <a:buFont typeface="Wingdings" pitchFamily="2" charset="2"/>
              <a:buChar char="§"/>
              <a:defRPr b="0" i="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p:txBody>
      </p:sp>
      <p:sp>
        <p:nvSpPr>
          <p:cNvPr id="8" name="Slide Number Placeholder 5">
            <a:extLst>
              <a:ext uri="{FF2B5EF4-FFF2-40B4-BE49-F238E27FC236}">
                <a16:creationId xmlns:a16="http://schemas.microsoft.com/office/drawing/2014/main" id="{1CF5FC13-FF8A-8C4E-BA9B-B1FED8AA82E4}"/>
              </a:ext>
            </a:extLst>
          </p:cNvPr>
          <p:cNvSpPr>
            <a:spLocks noGrp="1"/>
          </p:cNvSpPr>
          <p:nvPr>
            <p:ph type="sldNum" sz="quarter" idx="4"/>
          </p:nvPr>
        </p:nvSpPr>
        <p:spPr>
          <a:xfrm>
            <a:off x="11702562" y="6471387"/>
            <a:ext cx="489438" cy="365125"/>
          </a:xfrm>
          <a:prstGeom prst="rect">
            <a:avLst/>
          </a:prstGeom>
        </p:spPr>
        <p:txBody>
          <a:bodyPr vert="horz" lIns="0" tIns="0" rIns="0" bIns="0" rtlCol="0" anchor="ctr"/>
          <a:lstStyle>
            <a:lvl1pPr algn="ctr">
              <a:defRPr sz="1400">
                <a:solidFill>
                  <a:srgbClr val="FFFFFF"/>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4024407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marL="0">
              <a:defRPr/>
            </a:lvl1pPr>
          </a:lstStyle>
          <a:p>
            <a:r>
              <a:rPr lang="en-US" dirty="0"/>
              <a:t>TITLE ONLY - CLICK TO ADD TITLE</a:t>
            </a:r>
          </a:p>
        </p:txBody>
      </p:sp>
      <p:sp>
        <p:nvSpPr>
          <p:cNvPr id="5" name="Slide Number Placeholder 5">
            <a:extLst>
              <a:ext uri="{FF2B5EF4-FFF2-40B4-BE49-F238E27FC236}">
                <a16:creationId xmlns:a16="http://schemas.microsoft.com/office/drawing/2014/main" id="{6E97028B-705D-5846-9BF6-441624A3FB9D}"/>
              </a:ext>
            </a:extLst>
          </p:cNvPr>
          <p:cNvSpPr>
            <a:spLocks noGrp="1"/>
          </p:cNvSpPr>
          <p:nvPr>
            <p:ph type="sldNum" sz="quarter" idx="4"/>
          </p:nvPr>
        </p:nvSpPr>
        <p:spPr>
          <a:xfrm>
            <a:off x="11702562" y="6471387"/>
            <a:ext cx="489438" cy="365125"/>
          </a:xfrm>
          <a:prstGeom prst="rect">
            <a:avLst/>
          </a:prstGeom>
        </p:spPr>
        <p:txBody>
          <a:bodyPr vert="horz" lIns="0" tIns="0" rIns="0" bIns="0" rtlCol="0" anchor="ctr"/>
          <a:lstStyle>
            <a:lvl1pPr algn="ctr">
              <a:defRPr sz="1400">
                <a:solidFill>
                  <a:srgbClr val="FFFFFF"/>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700320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Slide">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FB71B262-AC2E-494D-B366-04431A29FCBF}"/>
              </a:ext>
            </a:extLst>
          </p:cNvPr>
          <p:cNvSpPr>
            <a:spLocks noGrp="1"/>
          </p:cNvSpPr>
          <p:nvPr>
            <p:ph type="sldNum" sz="quarter" idx="4"/>
          </p:nvPr>
        </p:nvSpPr>
        <p:spPr>
          <a:xfrm>
            <a:off x="11702562" y="6471387"/>
            <a:ext cx="489438" cy="365125"/>
          </a:xfrm>
          <a:prstGeom prst="rect">
            <a:avLst/>
          </a:prstGeom>
        </p:spPr>
        <p:txBody>
          <a:bodyPr vert="horz" lIns="0" tIns="0" rIns="0" bIns="0" rtlCol="0" anchor="ctr"/>
          <a:lstStyle>
            <a:lvl1pPr algn="ctr">
              <a:defRPr sz="1400">
                <a:solidFill>
                  <a:srgbClr val="FFFFFF"/>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480725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9">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600200" y="261257"/>
            <a:ext cx="10096500" cy="774779"/>
          </a:xfrm>
          <a:prstGeom prst="rect">
            <a:avLst/>
          </a:prstGeom>
        </p:spPr>
        <p:txBody>
          <a:bodyPr vert="horz" lIns="0" tIns="0" rIns="0" bIns="0" rtlCol="0" anchor="ctr">
            <a:normAutofit/>
          </a:bodyPr>
          <a:lstStyle/>
          <a:p>
            <a:r>
              <a:rPr lang="en-US" dirty="0"/>
              <a:t>CLICK TO EDIT MASTER TITLE STYLE</a:t>
            </a:r>
          </a:p>
        </p:txBody>
      </p:sp>
      <p:sp>
        <p:nvSpPr>
          <p:cNvPr id="9" name="Text Placeholder 2">
            <a:extLst>
              <a:ext uri="{FF2B5EF4-FFF2-40B4-BE49-F238E27FC236}">
                <a16:creationId xmlns:a16="http://schemas.microsoft.com/office/drawing/2014/main" id="{CAC4959A-AD2F-9049-854D-6985DFCF4E46}"/>
              </a:ext>
            </a:extLst>
          </p:cNvPr>
          <p:cNvSpPr>
            <a:spLocks noGrp="1"/>
          </p:cNvSpPr>
          <p:nvPr>
            <p:ph type="body" idx="1"/>
          </p:nvPr>
        </p:nvSpPr>
        <p:spPr>
          <a:xfrm>
            <a:off x="654222" y="1429233"/>
            <a:ext cx="11042478" cy="4590567"/>
          </a:xfrm>
          <a:prstGeom prst="rect">
            <a:avLst/>
          </a:prstGeom>
        </p:spPr>
        <p:txBody>
          <a:bodyPr vert="horz" lIns="0" tIns="45720" rIns="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Slide Number Placeholder 5">
            <a:extLst>
              <a:ext uri="{FF2B5EF4-FFF2-40B4-BE49-F238E27FC236}">
                <a16:creationId xmlns:a16="http://schemas.microsoft.com/office/drawing/2014/main" id="{17C06173-326E-C842-95A0-26D69A4B9AFD}"/>
              </a:ext>
            </a:extLst>
          </p:cNvPr>
          <p:cNvSpPr>
            <a:spLocks noGrp="1"/>
          </p:cNvSpPr>
          <p:nvPr>
            <p:ph type="sldNum" sz="quarter" idx="4"/>
          </p:nvPr>
        </p:nvSpPr>
        <p:spPr>
          <a:xfrm>
            <a:off x="11702562" y="6471387"/>
            <a:ext cx="489438" cy="365125"/>
          </a:xfrm>
          <a:prstGeom prst="rect">
            <a:avLst/>
          </a:prstGeom>
        </p:spPr>
        <p:txBody>
          <a:bodyPr vert="horz" lIns="0" tIns="0" rIns="0" bIns="0" rtlCol="0" anchor="ctr"/>
          <a:lstStyle>
            <a:lvl1pPr algn="ctr">
              <a:defRPr sz="1400" b="0" i="0">
                <a:solidFill>
                  <a:srgbClr val="FFFFFF"/>
                </a:solidFill>
                <a:latin typeface="Open Sans" panose="020B0606030504020204" pitchFamily="34" charset="0"/>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290262625"/>
      </p:ext>
    </p:extLst>
  </p:cSld>
  <p:clrMap bg1="lt1" tx1="dk1" bg2="lt2" tx2="dk2" accent1="accent1" accent2="accent2" accent3="accent3" accent4="accent4" accent5="accent5" accent6="accent6" hlink="hlink" folHlink="folHlink"/>
  <p:sldLayoutIdLst>
    <p:sldLayoutId id="2147483752" r:id="rId1"/>
    <p:sldLayoutId id="2147483733" r:id="rId2"/>
    <p:sldLayoutId id="2147483758" r:id="rId3"/>
    <p:sldLayoutId id="2147483763" r:id="rId4"/>
    <p:sldLayoutId id="2147483760" r:id="rId5"/>
    <p:sldLayoutId id="2147483761" r:id="rId6"/>
    <p:sldLayoutId id="2147483762" r:id="rId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txStyles>
    <p:titleStyle>
      <a:lvl1pPr algn="l" defTabSz="914400" rtl="0" eaLnBrk="1" latinLnBrk="0" hangingPunct="1">
        <a:lnSpc>
          <a:spcPct val="90000"/>
        </a:lnSpc>
        <a:spcBef>
          <a:spcPct val="0"/>
        </a:spcBef>
        <a:buNone/>
        <a:defRPr sz="2400" kern="1200">
          <a:solidFill>
            <a:schemeClr val="tx2"/>
          </a:solidFill>
          <a:latin typeface="+mj-lt"/>
          <a:ea typeface="+mj-ea"/>
          <a:cs typeface="+mj-cs"/>
        </a:defRPr>
      </a:lvl1pPr>
    </p:titleStyle>
    <p:bodyStyle>
      <a:lvl1pPr marL="0" indent="0" algn="l" defTabSz="914400" rtl="0" eaLnBrk="1" latinLnBrk="0" hangingPunct="1">
        <a:lnSpc>
          <a:spcPct val="90000"/>
        </a:lnSpc>
        <a:spcBef>
          <a:spcPts val="1000"/>
        </a:spcBef>
        <a:buClr>
          <a:schemeClr val="accent1"/>
        </a:buClr>
        <a:buFont typeface="Arial" panose="020B0604020202020204" pitchFamily="34" charset="0"/>
        <a:buNone/>
        <a:defRPr sz="20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38404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8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56692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6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74980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4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4pPr>
      <a:lvl5pPr marL="93268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2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D23EA49-B5D0-1541-8EC1-3C4BE870D2BF}"/>
              </a:ext>
            </a:extLst>
          </p:cNvPr>
          <p:cNvSpPr>
            <a:spLocks noGrp="1"/>
          </p:cNvSpPr>
          <p:nvPr>
            <p:ph type="ctrTitle"/>
          </p:nvPr>
        </p:nvSpPr>
        <p:spPr>
          <a:xfrm>
            <a:off x="990600" y="1575114"/>
            <a:ext cx="8873836" cy="1853885"/>
          </a:xfrm>
        </p:spPr>
        <p:txBody>
          <a:bodyPr>
            <a:normAutofit/>
          </a:bodyPr>
          <a:lstStyle/>
          <a:p>
            <a:r>
              <a:rPr lang="en-US" sz="3000" dirty="0"/>
              <a:t>ME469: Numerical Abstractions</a:t>
            </a:r>
          </a:p>
        </p:txBody>
      </p:sp>
      <p:sp>
        <p:nvSpPr>
          <p:cNvPr id="33" name="TextBox 32">
            <a:extLst>
              <a:ext uri="{FF2B5EF4-FFF2-40B4-BE49-F238E27FC236}">
                <a16:creationId xmlns:a16="http://schemas.microsoft.com/office/drawing/2014/main" id="{13E54DF6-4A33-0F44-BFF9-3FDCAA65F7F8}"/>
              </a:ext>
            </a:extLst>
          </p:cNvPr>
          <p:cNvSpPr txBox="1"/>
          <p:nvPr/>
        </p:nvSpPr>
        <p:spPr>
          <a:xfrm>
            <a:off x="3438144" y="3596640"/>
            <a:ext cx="0" cy="0"/>
          </a:xfrm>
          <a:prstGeom prst="rect">
            <a:avLst/>
          </a:prstGeom>
        </p:spPr>
        <p:txBody>
          <a:bodyPr vert="horz" wrap="none" lIns="91440" tIns="45720" rIns="91440" bIns="45720" rtlCol="0">
            <a:noAutofit/>
          </a:bodyPr>
          <a:lstStyle/>
          <a:p>
            <a:pPr algn="l"/>
            <a:endParaRPr lang="en-US" dirty="0">
              <a:latin typeface="Open Sans" panose="020B0606030504020204" pitchFamily="34" charset="0"/>
            </a:endParaRPr>
          </a:p>
        </p:txBody>
      </p:sp>
      <p:sp>
        <p:nvSpPr>
          <p:cNvPr id="6" name="Subtitle 7">
            <a:extLst>
              <a:ext uri="{FF2B5EF4-FFF2-40B4-BE49-F238E27FC236}">
                <a16:creationId xmlns:a16="http://schemas.microsoft.com/office/drawing/2014/main" id="{0CDCAA58-6449-CBF2-366F-08ED9D5171DB}"/>
              </a:ext>
            </a:extLst>
          </p:cNvPr>
          <p:cNvSpPr>
            <a:spLocks noGrp="1"/>
          </p:cNvSpPr>
          <p:nvPr>
            <p:ph type="subTitle" idx="1"/>
          </p:nvPr>
        </p:nvSpPr>
        <p:spPr>
          <a:xfrm>
            <a:off x="990599" y="3719997"/>
            <a:ext cx="6300850" cy="667120"/>
          </a:xfrm>
        </p:spPr>
        <p:txBody>
          <a:bodyPr/>
          <a:lstStyle/>
          <a:p>
            <a:r>
              <a:rPr lang="en-US" dirty="0"/>
              <a:t>Stefan P. Domino</a:t>
            </a:r>
            <a:r>
              <a:rPr lang="en-US" baseline="30000" dirty="0"/>
              <a:t>1,2</a:t>
            </a:r>
            <a:r>
              <a:rPr lang="en-US" dirty="0"/>
              <a:t> </a:t>
            </a:r>
          </a:p>
          <a:p>
            <a:r>
              <a:rPr lang="en-US" sz="1100" baseline="30000" dirty="0"/>
              <a:t>1</a:t>
            </a:r>
            <a:r>
              <a:rPr lang="en-US" sz="1100" dirty="0"/>
              <a:t> Computational Thermal and Fluid Mechanics, Sandia National Laboratories</a:t>
            </a:r>
          </a:p>
          <a:p>
            <a:r>
              <a:rPr lang="en-US" sz="1100" baseline="30000" dirty="0"/>
              <a:t>2 </a:t>
            </a:r>
            <a:r>
              <a:rPr lang="en-US" sz="1100" dirty="0"/>
              <a:t>Institute for Computational and Mathematical Engineering, Stanford</a:t>
            </a:r>
          </a:p>
        </p:txBody>
      </p:sp>
      <p:sp>
        <p:nvSpPr>
          <p:cNvPr id="9" name="Text Placeholder 10">
            <a:extLst>
              <a:ext uri="{FF2B5EF4-FFF2-40B4-BE49-F238E27FC236}">
                <a16:creationId xmlns:a16="http://schemas.microsoft.com/office/drawing/2014/main" id="{F4EBD037-1C53-3EED-E7CC-D39EC221E301}"/>
              </a:ext>
            </a:extLst>
          </p:cNvPr>
          <p:cNvSpPr txBox="1">
            <a:spLocks/>
          </p:cNvSpPr>
          <p:nvPr/>
        </p:nvSpPr>
        <p:spPr>
          <a:xfrm>
            <a:off x="990600" y="4509920"/>
            <a:ext cx="5243146" cy="667120"/>
          </a:xfrm>
          <a:prstGeom prst="rect">
            <a:avLst/>
          </a:prstGeom>
        </p:spPr>
        <p:txBody>
          <a:bodyPr vert="horz" lIns="0" tIns="0" rIns="0" bIns="0" rtlCol="0">
            <a:normAutofit/>
          </a:bodyPr>
          <a:lstStyle>
            <a:lvl1pPr marL="0" indent="0" algn="l" defTabSz="914400" rtl="0" eaLnBrk="1" latinLnBrk="0" hangingPunct="1">
              <a:lnSpc>
                <a:spcPct val="90000"/>
              </a:lnSpc>
              <a:spcBef>
                <a:spcPts val="1000"/>
              </a:spcBef>
              <a:buClr>
                <a:schemeClr val="accent1"/>
              </a:buClr>
              <a:buFontTx/>
              <a:buNone/>
              <a:defRPr sz="1400" b="0" i="0" kern="12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38404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8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56692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6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74980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4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4pPr>
            <a:lvl5pPr marL="93268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2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
        <p:nvSpPr>
          <p:cNvPr id="2" name="TextBox 1">
            <a:extLst>
              <a:ext uri="{FF2B5EF4-FFF2-40B4-BE49-F238E27FC236}">
                <a16:creationId xmlns:a16="http://schemas.microsoft.com/office/drawing/2014/main" id="{2EEBA8A3-0CE5-37E5-4BE4-C59032C4EC6F}"/>
              </a:ext>
            </a:extLst>
          </p:cNvPr>
          <p:cNvSpPr txBox="1"/>
          <p:nvPr/>
        </p:nvSpPr>
        <p:spPr>
          <a:xfrm>
            <a:off x="2062976" y="6501161"/>
            <a:ext cx="0" cy="0"/>
          </a:xfrm>
          <a:prstGeom prst="rect">
            <a:avLst/>
          </a:prstGeom>
        </p:spPr>
        <p:txBody>
          <a:bodyPr vert="horz" wrap="none" lIns="91440" tIns="45720" rIns="91440" bIns="45720" rtlCol="0">
            <a:noAutofit/>
          </a:bodyPr>
          <a:lstStyle/>
          <a:p>
            <a:pPr algn="l"/>
            <a:r>
              <a:rPr lang="de-DE" sz="1200" dirty="0">
                <a:solidFill>
                  <a:schemeClr val="bg2"/>
                </a:solidFill>
              </a:rPr>
              <a:t>SAND2018-4536 PE</a:t>
            </a:r>
            <a:endParaRPr lang="en-US" sz="1400" dirty="0">
              <a:solidFill>
                <a:schemeClr val="bg2"/>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181726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62A40-46E5-272E-B6C9-F872FBC6503D}"/>
              </a:ext>
            </a:extLst>
          </p:cNvPr>
          <p:cNvSpPr>
            <a:spLocks noGrp="1"/>
          </p:cNvSpPr>
          <p:nvPr>
            <p:ph type="title"/>
          </p:nvPr>
        </p:nvSpPr>
        <p:spPr/>
        <p:txBody>
          <a:bodyPr/>
          <a:lstStyle/>
          <a:p>
            <a:r>
              <a:rPr lang="en-US" dirty="0"/>
              <a:t>The Construction of a Numerical Method: </a:t>
            </a:r>
            <a:br>
              <a:rPr lang="en-US" dirty="0"/>
            </a:br>
            <a:r>
              <a:rPr lang="en-US" dirty="0"/>
              <a:t>Discretization and Solution</a:t>
            </a:r>
          </a:p>
        </p:txBody>
      </p:sp>
      <p:sp>
        <p:nvSpPr>
          <p:cNvPr id="3" name="Slide Number Placeholder 2">
            <a:extLst>
              <a:ext uri="{FF2B5EF4-FFF2-40B4-BE49-F238E27FC236}">
                <a16:creationId xmlns:a16="http://schemas.microsoft.com/office/drawing/2014/main" id="{C9045BF5-F9D1-3501-AEC1-9F72E76D8F2D}"/>
              </a:ext>
            </a:extLst>
          </p:cNvPr>
          <p:cNvSpPr>
            <a:spLocks noGrp="1"/>
          </p:cNvSpPr>
          <p:nvPr>
            <p:ph type="sldNum" sz="quarter" idx="10"/>
          </p:nvPr>
        </p:nvSpPr>
        <p:spPr/>
        <p:txBody>
          <a:bodyPr/>
          <a:lstStyle/>
          <a:p>
            <a:fld id="{4FAB73BC-B049-4115-A692-8D63A059BFB8}" type="slidenum">
              <a:rPr lang="en-US" smtClean="0"/>
              <a:pPr/>
              <a:t>10</a:t>
            </a:fld>
            <a:endParaRPr lang="en-US" dirty="0"/>
          </a:p>
        </p:txBody>
      </p:sp>
      <p:sp>
        <p:nvSpPr>
          <p:cNvPr id="5" name="Oval 4">
            <a:extLst>
              <a:ext uri="{FF2B5EF4-FFF2-40B4-BE49-F238E27FC236}">
                <a16:creationId xmlns:a16="http://schemas.microsoft.com/office/drawing/2014/main" id="{ED5E33BA-B586-94E6-A220-5B2F057A4C04}"/>
              </a:ext>
            </a:extLst>
          </p:cNvPr>
          <p:cNvSpPr/>
          <p:nvPr/>
        </p:nvSpPr>
        <p:spPr>
          <a:xfrm>
            <a:off x="8611894" y="3989606"/>
            <a:ext cx="3394129" cy="18775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Open Sans" panose="020B0606030504020204" pitchFamily="34" charset="0"/>
                <a:ea typeface="Open Sans" panose="020B0606030504020204" pitchFamily="34" charset="0"/>
                <a:cs typeface="Open Sans" panose="020B0606030504020204" pitchFamily="34" charset="0"/>
              </a:rPr>
              <a:t>!Real World</a:t>
            </a:r>
          </a:p>
        </p:txBody>
      </p:sp>
      <p:sp>
        <p:nvSpPr>
          <p:cNvPr id="6" name="Oval 5">
            <a:extLst>
              <a:ext uri="{FF2B5EF4-FFF2-40B4-BE49-F238E27FC236}">
                <a16:creationId xmlns:a16="http://schemas.microsoft.com/office/drawing/2014/main" id="{FFC7AEC0-F5EA-4E8E-1577-CA789A611410}"/>
              </a:ext>
            </a:extLst>
          </p:cNvPr>
          <p:cNvSpPr/>
          <p:nvPr/>
        </p:nvSpPr>
        <p:spPr>
          <a:xfrm>
            <a:off x="171451" y="3989606"/>
            <a:ext cx="3394129" cy="18775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Open Sans" panose="020B0606030504020204" pitchFamily="34" charset="0"/>
                <a:ea typeface="Open Sans" panose="020B0606030504020204" pitchFamily="34" charset="0"/>
                <a:cs typeface="Open Sans" panose="020B0606030504020204" pitchFamily="34" charset="0"/>
              </a:rPr>
              <a:t>Conceptual</a:t>
            </a:r>
          </a:p>
          <a:p>
            <a:pPr algn="ctr"/>
            <a:r>
              <a:rPr lang="en-US" sz="2800" dirty="0">
                <a:latin typeface="Open Sans" panose="020B0606030504020204" pitchFamily="34" charset="0"/>
                <a:ea typeface="Open Sans" panose="020B0606030504020204" pitchFamily="34" charset="0"/>
                <a:cs typeface="Open Sans" panose="020B0606030504020204" pitchFamily="34" charset="0"/>
              </a:rPr>
              <a:t>Model</a:t>
            </a:r>
          </a:p>
        </p:txBody>
      </p:sp>
      <p:sp>
        <p:nvSpPr>
          <p:cNvPr id="7" name="Oval 6">
            <a:extLst>
              <a:ext uri="{FF2B5EF4-FFF2-40B4-BE49-F238E27FC236}">
                <a16:creationId xmlns:a16="http://schemas.microsoft.com/office/drawing/2014/main" id="{F9CF9370-1D93-C838-B7E7-7353365F72C2}"/>
              </a:ext>
            </a:extLst>
          </p:cNvPr>
          <p:cNvSpPr/>
          <p:nvPr/>
        </p:nvSpPr>
        <p:spPr>
          <a:xfrm>
            <a:off x="4391672" y="3989606"/>
            <a:ext cx="3394129" cy="18775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Open Sans" panose="020B0606030504020204" pitchFamily="34" charset="0"/>
                <a:ea typeface="Open Sans" panose="020B0606030504020204" pitchFamily="34" charset="0"/>
                <a:cs typeface="Open Sans" panose="020B0606030504020204" pitchFamily="34" charset="0"/>
              </a:rPr>
              <a:t>Computer Model</a:t>
            </a:r>
          </a:p>
        </p:txBody>
      </p:sp>
      <p:sp>
        <p:nvSpPr>
          <p:cNvPr id="8" name="Right Arrow 7">
            <a:extLst>
              <a:ext uri="{FF2B5EF4-FFF2-40B4-BE49-F238E27FC236}">
                <a16:creationId xmlns:a16="http://schemas.microsoft.com/office/drawing/2014/main" id="{CC13A30F-E7DF-4BB8-4AF5-B34B0554A8D9}"/>
              </a:ext>
            </a:extLst>
          </p:cNvPr>
          <p:cNvSpPr/>
          <p:nvPr/>
        </p:nvSpPr>
        <p:spPr>
          <a:xfrm>
            <a:off x="3719593" y="4804475"/>
            <a:ext cx="511444" cy="2944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Arrow 8">
            <a:extLst>
              <a:ext uri="{FF2B5EF4-FFF2-40B4-BE49-F238E27FC236}">
                <a16:creationId xmlns:a16="http://schemas.microsoft.com/office/drawing/2014/main" id="{3FAAE528-BB69-9B5F-3CB8-65CD36B7FB95}"/>
              </a:ext>
            </a:extLst>
          </p:cNvPr>
          <p:cNvSpPr/>
          <p:nvPr/>
        </p:nvSpPr>
        <p:spPr>
          <a:xfrm>
            <a:off x="7943125" y="4804475"/>
            <a:ext cx="511444" cy="2944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5F57AB38-6557-FA10-BCE3-6A63C8B57803}"/>
              </a:ext>
            </a:extLst>
          </p:cNvPr>
          <p:cNvCxnSpPr/>
          <p:nvPr/>
        </p:nvCxnSpPr>
        <p:spPr>
          <a:xfrm>
            <a:off x="3952067" y="3068664"/>
            <a:ext cx="0" cy="3418221"/>
          </a:xfrm>
          <a:prstGeom prst="line">
            <a:avLst/>
          </a:prstGeom>
          <a:ln w="22225">
            <a:prstDash val="dash"/>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10C1E01-B9B1-20A8-BC28-9A5E8D78298C}"/>
              </a:ext>
            </a:extLst>
          </p:cNvPr>
          <p:cNvCxnSpPr/>
          <p:nvPr/>
        </p:nvCxnSpPr>
        <p:spPr>
          <a:xfrm>
            <a:off x="8134270" y="3053166"/>
            <a:ext cx="0" cy="3418221"/>
          </a:xfrm>
          <a:prstGeom prst="line">
            <a:avLst/>
          </a:prstGeom>
          <a:ln w="22225">
            <a:prstDash val="dash"/>
          </a:ln>
        </p:spPr>
        <p:style>
          <a:lnRef idx="1">
            <a:schemeClr val="accent1"/>
          </a:lnRef>
          <a:fillRef idx="0">
            <a:schemeClr val="accent1"/>
          </a:fillRef>
          <a:effectRef idx="0">
            <a:schemeClr val="accent1"/>
          </a:effectRef>
          <a:fontRef idx="minor">
            <a:schemeClr val="tx1"/>
          </a:fontRef>
        </p:style>
      </p:cxnSp>
      <p:sp>
        <p:nvSpPr>
          <p:cNvPr id="13" name="Content Placeholder 3">
            <a:extLst>
              <a:ext uri="{FF2B5EF4-FFF2-40B4-BE49-F238E27FC236}">
                <a16:creationId xmlns:a16="http://schemas.microsoft.com/office/drawing/2014/main" id="{4BD0172C-4430-7DC4-02E0-FA81BAE36257}"/>
              </a:ext>
            </a:extLst>
          </p:cNvPr>
          <p:cNvSpPr>
            <a:spLocks noGrp="1"/>
          </p:cNvSpPr>
          <p:nvPr>
            <p:ph sz="quarter" idx="11"/>
          </p:nvPr>
        </p:nvSpPr>
        <p:spPr>
          <a:xfrm>
            <a:off x="213748" y="1486543"/>
            <a:ext cx="3743965" cy="2418381"/>
          </a:xfrm>
        </p:spPr>
        <p:txBody>
          <a:bodyPr/>
          <a:lstStyle/>
          <a:p>
            <a:r>
              <a:rPr lang="en-US" dirty="0"/>
              <a:t>Mathematical Formulation</a:t>
            </a:r>
          </a:p>
          <a:p>
            <a:pPr marL="342900" indent="-342900">
              <a:buFont typeface="Arial" panose="020B0604020202020204" pitchFamily="34" charset="0"/>
              <a:buChar char="•"/>
            </a:pPr>
            <a:r>
              <a:rPr lang="en-US" dirty="0"/>
              <a:t>Partial differential equations (PDE)</a:t>
            </a:r>
          </a:p>
          <a:p>
            <a:pPr marL="342900" indent="-342900">
              <a:buFont typeface="Arial" panose="020B0604020202020204" pitchFamily="34" charset="0"/>
              <a:buChar char="•"/>
            </a:pPr>
            <a:r>
              <a:rPr lang="en-US" dirty="0"/>
              <a:t>Initial Conditions (IC)</a:t>
            </a:r>
          </a:p>
          <a:p>
            <a:pPr marL="342900" indent="-342900">
              <a:buFont typeface="Arial" panose="020B0604020202020204" pitchFamily="34" charset="0"/>
              <a:buChar char="•"/>
            </a:pPr>
            <a:r>
              <a:rPr lang="en-US" dirty="0"/>
              <a:t>Boundary Conditions (BC)</a:t>
            </a:r>
          </a:p>
        </p:txBody>
      </p:sp>
      <p:sp>
        <p:nvSpPr>
          <p:cNvPr id="14" name="TextBox 13">
            <a:extLst>
              <a:ext uri="{FF2B5EF4-FFF2-40B4-BE49-F238E27FC236}">
                <a16:creationId xmlns:a16="http://schemas.microsoft.com/office/drawing/2014/main" id="{3AA213C1-E385-8769-60D9-4B701FC4454A}"/>
              </a:ext>
            </a:extLst>
          </p:cNvPr>
          <p:cNvSpPr txBox="1"/>
          <p:nvPr/>
        </p:nvSpPr>
        <p:spPr>
          <a:xfrm>
            <a:off x="3099660" y="6462793"/>
            <a:ext cx="0" cy="0"/>
          </a:xfrm>
          <a:prstGeom prst="rect">
            <a:avLst/>
          </a:prstGeom>
        </p:spPr>
        <p:txBody>
          <a:bodyPr vert="horz" wrap="none" lIns="91440" tIns="45720" rIns="91440" bIns="45720" rtlCol="0">
            <a:noAutofit/>
          </a:bodyPr>
          <a:lstStyle/>
          <a:p>
            <a:pPr algn="l"/>
            <a:r>
              <a:rPr lang="en-US" dirty="0"/>
              <a:t>Discretization step</a:t>
            </a:r>
          </a:p>
        </p:txBody>
      </p:sp>
      <p:sp>
        <p:nvSpPr>
          <p:cNvPr id="4" name="Content Placeholder 3">
            <a:extLst>
              <a:ext uri="{FF2B5EF4-FFF2-40B4-BE49-F238E27FC236}">
                <a16:creationId xmlns:a16="http://schemas.microsoft.com/office/drawing/2014/main" id="{AB61D700-D01E-BB58-7044-DED5ADFDD73E}"/>
              </a:ext>
            </a:extLst>
          </p:cNvPr>
          <p:cNvSpPr txBox="1">
            <a:spLocks/>
          </p:cNvSpPr>
          <p:nvPr/>
        </p:nvSpPr>
        <p:spPr>
          <a:xfrm>
            <a:off x="4231037" y="1486543"/>
            <a:ext cx="3743965" cy="2418381"/>
          </a:xfrm>
          <a:prstGeom prst="rect">
            <a:avLst/>
          </a:prstGeom>
        </p:spPr>
        <p:txBody>
          <a:bodyPr vert="horz" lIns="0" tIns="45720" rIns="0" bIns="45720" rtlCol="0">
            <a:normAutofit/>
          </a:bodyPr>
          <a:lstStyle>
            <a:lvl1pPr marL="0" indent="0" algn="l" defTabSz="914400" rtl="0" eaLnBrk="1" latinLnBrk="0" hangingPunct="1">
              <a:lnSpc>
                <a:spcPct val="90000"/>
              </a:lnSpc>
              <a:spcBef>
                <a:spcPts val="1000"/>
              </a:spcBef>
              <a:buClr>
                <a:schemeClr val="accent1"/>
              </a:buClr>
              <a:buFont typeface="Arial" panose="020B0604020202020204" pitchFamily="34" charset="0"/>
              <a:buNone/>
              <a:defRPr sz="20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38404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8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56692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6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74980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4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4pPr>
            <a:lvl5pPr marL="93268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2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Numerical Formulation</a:t>
            </a:r>
          </a:p>
          <a:p>
            <a:pPr marL="342900" indent="-342900">
              <a:buFont typeface="Arial" panose="020B0604020202020204" pitchFamily="34" charset="0"/>
              <a:buChar char="•"/>
            </a:pPr>
            <a:r>
              <a:rPr lang="en-US" dirty="0"/>
              <a:t>Discretize in space and time</a:t>
            </a:r>
          </a:p>
          <a:p>
            <a:pPr marL="342900" indent="-342900">
              <a:buFont typeface="Arial" panose="020B0604020202020204" pitchFamily="34" charset="0"/>
              <a:buChar char="•"/>
            </a:pPr>
            <a:r>
              <a:rPr lang="en-US" dirty="0"/>
              <a:t>Algebraic Differential Equations (ADE)</a:t>
            </a:r>
          </a:p>
        </p:txBody>
      </p:sp>
      <p:sp>
        <p:nvSpPr>
          <p:cNvPr id="10" name="TextBox 9">
            <a:extLst>
              <a:ext uri="{FF2B5EF4-FFF2-40B4-BE49-F238E27FC236}">
                <a16:creationId xmlns:a16="http://schemas.microsoft.com/office/drawing/2014/main" id="{4D19A897-F9C4-C7FE-D7F7-89D25C764D08}"/>
              </a:ext>
            </a:extLst>
          </p:cNvPr>
          <p:cNvSpPr txBox="1"/>
          <p:nvPr/>
        </p:nvSpPr>
        <p:spPr>
          <a:xfrm>
            <a:off x="7374612" y="6444714"/>
            <a:ext cx="0" cy="0"/>
          </a:xfrm>
          <a:prstGeom prst="rect">
            <a:avLst/>
          </a:prstGeom>
        </p:spPr>
        <p:txBody>
          <a:bodyPr vert="horz" wrap="none" lIns="91440" tIns="45720" rIns="91440" bIns="45720" rtlCol="0">
            <a:noAutofit/>
          </a:bodyPr>
          <a:lstStyle/>
          <a:p>
            <a:pPr algn="l"/>
            <a:r>
              <a:rPr lang="en-US" dirty="0"/>
              <a:t>Solution step</a:t>
            </a:r>
          </a:p>
        </p:txBody>
      </p:sp>
      <p:sp>
        <p:nvSpPr>
          <p:cNvPr id="15" name="Content Placeholder 3">
            <a:extLst>
              <a:ext uri="{FF2B5EF4-FFF2-40B4-BE49-F238E27FC236}">
                <a16:creationId xmlns:a16="http://schemas.microsoft.com/office/drawing/2014/main" id="{6D06A511-46AD-9FC3-F6A1-EB820FB6D818}"/>
              </a:ext>
            </a:extLst>
          </p:cNvPr>
          <p:cNvSpPr txBox="1">
            <a:spLocks/>
          </p:cNvSpPr>
          <p:nvPr/>
        </p:nvSpPr>
        <p:spPr>
          <a:xfrm>
            <a:off x="8407594" y="1486543"/>
            <a:ext cx="3743965" cy="2418381"/>
          </a:xfrm>
          <a:prstGeom prst="rect">
            <a:avLst/>
          </a:prstGeom>
        </p:spPr>
        <p:txBody>
          <a:bodyPr vert="horz" lIns="0" tIns="45720" rIns="0" bIns="45720" rtlCol="0">
            <a:normAutofit/>
          </a:bodyPr>
          <a:lstStyle>
            <a:lvl1pPr marL="0" indent="0" algn="l" defTabSz="914400" rtl="0" eaLnBrk="1" latinLnBrk="0" hangingPunct="1">
              <a:lnSpc>
                <a:spcPct val="90000"/>
              </a:lnSpc>
              <a:spcBef>
                <a:spcPts val="1000"/>
              </a:spcBef>
              <a:buClr>
                <a:schemeClr val="accent1"/>
              </a:buClr>
              <a:buFont typeface="Arial" panose="020B0604020202020204" pitchFamily="34" charset="0"/>
              <a:buNone/>
              <a:defRPr sz="20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38404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8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56692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6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74980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4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4pPr>
            <a:lvl5pPr marL="93268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2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Numerical Solution</a:t>
            </a:r>
          </a:p>
          <a:p>
            <a:pPr marL="342900" indent="-342900">
              <a:buFont typeface="Arial" panose="020B0604020202020204" pitchFamily="34" charset="0"/>
              <a:buChar char="•"/>
            </a:pPr>
            <a:r>
              <a:rPr lang="en-US" dirty="0"/>
              <a:t>Algebraic Differential Equations (ADE)</a:t>
            </a:r>
          </a:p>
          <a:p>
            <a:pPr marL="342900" indent="-342900">
              <a:buFont typeface="Arial" panose="020B0604020202020204" pitchFamily="34" charset="0"/>
              <a:buChar char="•"/>
            </a:pPr>
            <a:r>
              <a:rPr lang="en-US" dirty="0"/>
              <a:t>Linear solvers</a:t>
            </a:r>
          </a:p>
          <a:p>
            <a:pPr marL="342900" indent="-342900">
              <a:buFont typeface="Arial" panose="020B0604020202020204" pitchFamily="34" charset="0"/>
              <a:buChar char="•"/>
            </a:pPr>
            <a:r>
              <a:rPr lang="en-US" dirty="0"/>
              <a:t>Convergence, mesh adequacy</a:t>
            </a:r>
            <a:r>
              <a:rPr lang="en-US"/>
              <a:t>, ….?</a:t>
            </a:r>
            <a:endParaRPr lang="en-US" dirty="0"/>
          </a:p>
        </p:txBody>
      </p:sp>
    </p:spTree>
    <p:extLst>
      <p:ext uri="{BB962C8B-B14F-4D97-AF65-F5344CB8AC3E}">
        <p14:creationId xmlns:p14="http://schemas.microsoft.com/office/powerpoint/2010/main" val="30278377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5497C1-04CA-766A-3907-E35DBAB0D0D2}"/>
              </a:ext>
            </a:extLst>
          </p:cNvPr>
          <p:cNvSpPr>
            <a:spLocks noGrp="1"/>
          </p:cNvSpPr>
          <p:nvPr>
            <p:ph type="title"/>
          </p:nvPr>
        </p:nvSpPr>
        <p:spPr/>
        <p:txBody>
          <a:bodyPr/>
          <a:lstStyle/>
          <a:p>
            <a:r>
              <a:rPr lang="en-US" dirty="0"/>
              <a:t>Numerical Simulation Conundrum</a:t>
            </a:r>
          </a:p>
        </p:txBody>
      </p:sp>
      <p:sp>
        <p:nvSpPr>
          <p:cNvPr id="3" name="Slide Number Placeholder 2">
            <a:extLst>
              <a:ext uri="{FF2B5EF4-FFF2-40B4-BE49-F238E27FC236}">
                <a16:creationId xmlns:a16="http://schemas.microsoft.com/office/drawing/2014/main" id="{804E47BD-77BC-28E1-55D2-17D57EFB8B34}"/>
              </a:ext>
            </a:extLst>
          </p:cNvPr>
          <p:cNvSpPr>
            <a:spLocks noGrp="1"/>
          </p:cNvSpPr>
          <p:nvPr>
            <p:ph type="sldNum" sz="quarter" idx="10"/>
          </p:nvPr>
        </p:nvSpPr>
        <p:spPr/>
        <p:txBody>
          <a:bodyPr/>
          <a:lstStyle/>
          <a:p>
            <a:fld id="{4FAB73BC-B049-4115-A692-8D63A059BFB8}" type="slidenum">
              <a:rPr lang="en-US" smtClean="0"/>
              <a:pPr/>
              <a:t>11</a:t>
            </a:fld>
            <a:endParaRPr lang="en-US" dirty="0"/>
          </a:p>
        </p:txBody>
      </p:sp>
      <p:sp>
        <p:nvSpPr>
          <p:cNvPr id="4" name="Content Placeholder 3">
            <a:extLst>
              <a:ext uri="{FF2B5EF4-FFF2-40B4-BE49-F238E27FC236}">
                <a16:creationId xmlns:a16="http://schemas.microsoft.com/office/drawing/2014/main" id="{FC547E6C-C59F-9EF6-7196-1106775E3AE7}"/>
              </a:ext>
            </a:extLst>
          </p:cNvPr>
          <p:cNvSpPr>
            <a:spLocks noGrp="1"/>
          </p:cNvSpPr>
          <p:nvPr>
            <p:ph sz="quarter" idx="11"/>
          </p:nvPr>
        </p:nvSpPr>
        <p:spPr>
          <a:xfrm>
            <a:off x="1647661" y="6050108"/>
            <a:ext cx="3606264" cy="774780"/>
          </a:xfrm>
        </p:spPr>
        <p:txBody>
          <a:bodyPr/>
          <a:lstStyle/>
          <a:p>
            <a:r>
              <a:rPr lang="en-US" dirty="0"/>
              <a:t>What we would like to have…</a:t>
            </a:r>
          </a:p>
        </p:txBody>
      </p:sp>
      <p:sp>
        <p:nvSpPr>
          <p:cNvPr id="5" name="Oval 4">
            <a:extLst>
              <a:ext uri="{FF2B5EF4-FFF2-40B4-BE49-F238E27FC236}">
                <a16:creationId xmlns:a16="http://schemas.microsoft.com/office/drawing/2014/main" id="{025DBE24-B784-23EA-F155-0559289CF330}"/>
              </a:ext>
            </a:extLst>
          </p:cNvPr>
          <p:cNvSpPr/>
          <p:nvPr/>
        </p:nvSpPr>
        <p:spPr>
          <a:xfrm>
            <a:off x="1600200" y="1349944"/>
            <a:ext cx="3394129" cy="18775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Open Sans" panose="020B0606030504020204" pitchFamily="34" charset="0"/>
                <a:ea typeface="Open Sans" panose="020B0606030504020204" pitchFamily="34" charset="0"/>
                <a:cs typeface="Open Sans" panose="020B0606030504020204" pitchFamily="34" charset="0"/>
              </a:rPr>
              <a:t>PDE</a:t>
            </a:r>
          </a:p>
        </p:txBody>
      </p:sp>
      <p:sp>
        <p:nvSpPr>
          <p:cNvPr id="6" name="Oval 5">
            <a:extLst>
              <a:ext uri="{FF2B5EF4-FFF2-40B4-BE49-F238E27FC236}">
                <a16:creationId xmlns:a16="http://schemas.microsoft.com/office/drawing/2014/main" id="{45B63909-2851-D0D4-770C-5F60609B0529}"/>
              </a:ext>
            </a:extLst>
          </p:cNvPr>
          <p:cNvSpPr/>
          <p:nvPr/>
        </p:nvSpPr>
        <p:spPr>
          <a:xfrm>
            <a:off x="1600200" y="3944386"/>
            <a:ext cx="3394129" cy="18775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Open Sans" panose="020B0606030504020204" pitchFamily="34" charset="0"/>
                <a:ea typeface="Open Sans" panose="020B0606030504020204" pitchFamily="34" charset="0"/>
                <a:cs typeface="Open Sans" panose="020B0606030504020204" pitchFamily="34" charset="0"/>
              </a:rPr>
              <a:t>Exact </a:t>
            </a:r>
          </a:p>
          <a:p>
            <a:pPr algn="ctr"/>
            <a:r>
              <a:rPr lang="en-US" sz="2800" dirty="0">
                <a:latin typeface="Open Sans" panose="020B0606030504020204" pitchFamily="34" charset="0"/>
                <a:ea typeface="Open Sans" panose="020B0606030504020204" pitchFamily="34" charset="0"/>
                <a:cs typeface="Open Sans" panose="020B0606030504020204" pitchFamily="34" charset="0"/>
              </a:rPr>
              <a:t>Solution</a:t>
            </a:r>
          </a:p>
        </p:txBody>
      </p:sp>
      <p:sp>
        <p:nvSpPr>
          <p:cNvPr id="7" name="Right Arrow 6">
            <a:extLst>
              <a:ext uri="{FF2B5EF4-FFF2-40B4-BE49-F238E27FC236}">
                <a16:creationId xmlns:a16="http://schemas.microsoft.com/office/drawing/2014/main" id="{015A4A48-C645-46BF-8B13-E8C1279A1275}"/>
              </a:ext>
            </a:extLst>
          </p:cNvPr>
          <p:cNvSpPr/>
          <p:nvPr/>
        </p:nvSpPr>
        <p:spPr>
          <a:xfrm rot="5400000">
            <a:off x="3041540" y="3455667"/>
            <a:ext cx="511444" cy="2944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82972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5497C1-04CA-766A-3907-E35DBAB0D0D2}"/>
              </a:ext>
            </a:extLst>
          </p:cNvPr>
          <p:cNvSpPr>
            <a:spLocks noGrp="1"/>
          </p:cNvSpPr>
          <p:nvPr>
            <p:ph type="title"/>
          </p:nvPr>
        </p:nvSpPr>
        <p:spPr/>
        <p:txBody>
          <a:bodyPr/>
          <a:lstStyle/>
          <a:p>
            <a:r>
              <a:rPr lang="en-US" dirty="0"/>
              <a:t>Numerical Simulation Conundrum</a:t>
            </a:r>
          </a:p>
        </p:txBody>
      </p:sp>
      <p:sp>
        <p:nvSpPr>
          <p:cNvPr id="3" name="Slide Number Placeholder 2">
            <a:extLst>
              <a:ext uri="{FF2B5EF4-FFF2-40B4-BE49-F238E27FC236}">
                <a16:creationId xmlns:a16="http://schemas.microsoft.com/office/drawing/2014/main" id="{804E47BD-77BC-28E1-55D2-17D57EFB8B34}"/>
              </a:ext>
            </a:extLst>
          </p:cNvPr>
          <p:cNvSpPr>
            <a:spLocks noGrp="1"/>
          </p:cNvSpPr>
          <p:nvPr>
            <p:ph type="sldNum" sz="quarter" idx="10"/>
          </p:nvPr>
        </p:nvSpPr>
        <p:spPr/>
        <p:txBody>
          <a:bodyPr/>
          <a:lstStyle/>
          <a:p>
            <a:fld id="{4FAB73BC-B049-4115-A692-8D63A059BFB8}" type="slidenum">
              <a:rPr lang="en-US" smtClean="0"/>
              <a:pPr/>
              <a:t>12</a:t>
            </a:fld>
            <a:endParaRPr lang="en-US" dirty="0"/>
          </a:p>
        </p:txBody>
      </p:sp>
      <p:sp>
        <p:nvSpPr>
          <p:cNvPr id="4" name="Content Placeholder 3">
            <a:extLst>
              <a:ext uri="{FF2B5EF4-FFF2-40B4-BE49-F238E27FC236}">
                <a16:creationId xmlns:a16="http://schemas.microsoft.com/office/drawing/2014/main" id="{FC547E6C-C59F-9EF6-7196-1106775E3AE7}"/>
              </a:ext>
            </a:extLst>
          </p:cNvPr>
          <p:cNvSpPr>
            <a:spLocks noGrp="1"/>
          </p:cNvSpPr>
          <p:nvPr>
            <p:ph sz="quarter" idx="11"/>
          </p:nvPr>
        </p:nvSpPr>
        <p:spPr>
          <a:xfrm>
            <a:off x="1647661" y="6050108"/>
            <a:ext cx="3745749" cy="774780"/>
          </a:xfrm>
        </p:spPr>
        <p:txBody>
          <a:bodyPr/>
          <a:lstStyle/>
          <a:p>
            <a:r>
              <a:rPr lang="en-US" dirty="0"/>
              <a:t>What we would like to have…</a:t>
            </a:r>
          </a:p>
        </p:txBody>
      </p:sp>
      <p:sp>
        <p:nvSpPr>
          <p:cNvPr id="5" name="Oval 4">
            <a:extLst>
              <a:ext uri="{FF2B5EF4-FFF2-40B4-BE49-F238E27FC236}">
                <a16:creationId xmlns:a16="http://schemas.microsoft.com/office/drawing/2014/main" id="{025DBE24-B784-23EA-F155-0559289CF330}"/>
              </a:ext>
            </a:extLst>
          </p:cNvPr>
          <p:cNvSpPr/>
          <p:nvPr/>
        </p:nvSpPr>
        <p:spPr>
          <a:xfrm>
            <a:off x="1600200" y="1349944"/>
            <a:ext cx="3394129" cy="18775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Open Sans" panose="020B0606030504020204" pitchFamily="34" charset="0"/>
                <a:ea typeface="Open Sans" panose="020B0606030504020204" pitchFamily="34" charset="0"/>
                <a:cs typeface="Open Sans" panose="020B0606030504020204" pitchFamily="34" charset="0"/>
              </a:rPr>
              <a:t>PDE</a:t>
            </a:r>
          </a:p>
        </p:txBody>
      </p:sp>
      <p:sp>
        <p:nvSpPr>
          <p:cNvPr id="6" name="Oval 5">
            <a:extLst>
              <a:ext uri="{FF2B5EF4-FFF2-40B4-BE49-F238E27FC236}">
                <a16:creationId xmlns:a16="http://schemas.microsoft.com/office/drawing/2014/main" id="{45B63909-2851-D0D4-770C-5F60609B0529}"/>
              </a:ext>
            </a:extLst>
          </p:cNvPr>
          <p:cNvSpPr/>
          <p:nvPr/>
        </p:nvSpPr>
        <p:spPr>
          <a:xfrm>
            <a:off x="1600200" y="3944386"/>
            <a:ext cx="3394129" cy="18775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Open Sans" panose="020B0606030504020204" pitchFamily="34" charset="0"/>
                <a:ea typeface="Open Sans" panose="020B0606030504020204" pitchFamily="34" charset="0"/>
                <a:cs typeface="Open Sans" panose="020B0606030504020204" pitchFamily="34" charset="0"/>
              </a:rPr>
              <a:t>Exact </a:t>
            </a:r>
          </a:p>
          <a:p>
            <a:pPr algn="ctr"/>
            <a:r>
              <a:rPr lang="en-US" sz="2800" dirty="0">
                <a:latin typeface="Open Sans" panose="020B0606030504020204" pitchFamily="34" charset="0"/>
                <a:ea typeface="Open Sans" panose="020B0606030504020204" pitchFamily="34" charset="0"/>
                <a:cs typeface="Open Sans" panose="020B0606030504020204" pitchFamily="34" charset="0"/>
              </a:rPr>
              <a:t>Solution</a:t>
            </a:r>
          </a:p>
        </p:txBody>
      </p:sp>
      <p:sp>
        <p:nvSpPr>
          <p:cNvPr id="7" name="Right Arrow 6">
            <a:extLst>
              <a:ext uri="{FF2B5EF4-FFF2-40B4-BE49-F238E27FC236}">
                <a16:creationId xmlns:a16="http://schemas.microsoft.com/office/drawing/2014/main" id="{015A4A48-C645-46BF-8B13-E8C1279A1275}"/>
              </a:ext>
            </a:extLst>
          </p:cNvPr>
          <p:cNvSpPr/>
          <p:nvPr/>
        </p:nvSpPr>
        <p:spPr>
          <a:xfrm rot="5400000">
            <a:off x="3041540" y="3455667"/>
            <a:ext cx="511444" cy="2944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3">
            <a:extLst>
              <a:ext uri="{FF2B5EF4-FFF2-40B4-BE49-F238E27FC236}">
                <a16:creationId xmlns:a16="http://schemas.microsoft.com/office/drawing/2014/main" id="{7C2161AB-02A5-335B-27ED-79D4DDE91ED5}"/>
              </a:ext>
            </a:extLst>
          </p:cNvPr>
          <p:cNvSpPr txBox="1">
            <a:spLocks/>
          </p:cNvSpPr>
          <p:nvPr/>
        </p:nvSpPr>
        <p:spPr>
          <a:xfrm>
            <a:off x="7716707" y="6050108"/>
            <a:ext cx="2061596" cy="774780"/>
          </a:xfrm>
          <a:prstGeom prst="rect">
            <a:avLst/>
          </a:prstGeom>
        </p:spPr>
        <p:txBody>
          <a:bodyPr vert="horz" lIns="0" tIns="45720" rIns="0" bIns="45720" rtlCol="0">
            <a:normAutofit/>
          </a:bodyPr>
          <a:lstStyle>
            <a:lvl1pPr marL="0" indent="0" algn="l" defTabSz="914400" rtl="0" eaLnBrk="1" latinLnBrk="0" hangingPunct="1">
              <a:lnSpc>
                <a:spcPct val="90000"/>
              </a:lnSpc>
              <a:spcBef>
                <a:spcPts val="1000"/>
              </a:spcBef>
              <a:buClr>
                <a:schemeClr val="accent1"/>
              </a:buClr>
              <a:buFont typeface="Arial" panose="020B0604020202020204" pitchFamily="34" charset="0"/>
              <a:buNone/>
              <a:defRPr sz="20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38404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8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56692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6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74980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4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4pPr>
            <a:lvl5pPr marL="93268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2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What we have….</a:t>
            </a:r>
          </a:p>
        </p:txBody>
      </p:sp>
      <p:sp>
        <p:nvSpPr>
          <p:cNvPr id="9" name="Oval 8">
            <a:extLst>
              <a:ext uri="{FF2B5EF4-FFF2-40B4-BE49-F238E27FC236}">
                <a16:creationId xmlns:a16="http://schemas.microsoft.com/office/drawing/2014/main" id="{9E85529B-9566-2A9B-554B-515B633096B5}"/>
              </a:ext>
            </a:extLst>
          </p:cNvPr>
          <p:cNvSpPr/>
          <p:nvPr/>
        </p:nvSpPr>
        <p:spPr>
          <a:xfrm>
            <a:off x="7050441" y="1349944"/>
            <a:ext cx="3394129" cy="18775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Open Sans" panose="020B0606030504020204" pitchFamily="34" charset="0"/>
                <a:ea typeface="Open Sans" panose="020B0606030504020204" pitchFamily="34" charset="0"/>
                <a:cs typeface="Open Sans" panose="020B0606030504020204" pitchFamily="34" charset="0"/>
              </a:rPr>
              <a:t>ADE</a:t>
            </a:r>
          </a:p>
        </p:txBody>
      </p:sp>
      <p:sp>
        <p:nvSpPr>
          <p:cNvPr id="10" name="Oval 9">
            <a:extLst>
              <a:ext uri="{FF2B5EF4-FFF2-40B4-BE49-F238E27FC236}">
                <a16:creationId xmlns:a16="http://schemas.microsoft.com/office/drawing/2014/main" id="{9AFB1C4D-0B27-AD19-1934-98E0A4E9E441}"/>
              </a:ext>
            </a:extLst>
          </p:cNvPr>
          <p:cNvSpPr/>
          <p:nvPr/>
        </p:nvSpPr>
        <p:spPr>
          <a:xfrm>
            <a:off x="7050441" y="3944386"/>
            <a:ext cx="3394129" cy="18775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Open Sans" panose="020B0606030504020204" pitchFamily="34" charset="0"/>
                <a:ea typeface="Open Sans" panose="020B0606030504020204" pitchFamily="34" charset="0"/>
                <a:cs typeface="Open Sans" panose="020B0606030504020204" pitchFamily="34" charset="0"/>
              </a:rPr>
              <a:t>Numerical </a:t>
            </a:r>
          </a:p>
          <a:p>
            <a:pPr algn="ctr"/>
            <a:r>
              <a:rPr lang="en-US" sz="2800" dirty="0">
                <a:latin typeface="Open Sans" panose="020B0606030504020204" pitchFamily="34" charset="0"/>
                <a:ea typeface="Open Sans" panose="020B0606030504020204" pitchFamily="34" charset="0"/>
                <a:cs typeface="Open Sans" panose="020B0606030504020204" pitchFamily="34" charset="0"/>
              </a:rPr>
              <a:t>Solution</a:t>
            </a:r>
          </a:p>
        </p:txBody>
      </p:sp>
      <p:sp>
        <p:nvSpPr>
          <p:cNvPr id="11" name="Right Arrow 10">
            <a:extLst>
              <a:ext uri="{FF2B5EF4-FFF2-40B4-BE49-F238E27FC236}">
                <a16:creationId xmlns:a16="http://schemas.microsoft.com/office/drawing/2014/main" id="{079992B5-4FC3-1770-7DA8-653039BE6A63}"/>
              </a:ext>
            </a:extLst>
          </p:cNvPr>
          <p:cNvSpPr/>
          <p:nvPr/>
        </p:nvSpPr>
        <p:spPr>
          <a:xfrm rot="5400000">
            <a:off x="8491783" y="3455667"/>
            <a:ext cx="511444" cy="2944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47733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04E47BD-77BC-28E1-55D2-17D57EFB8B34}"/>
              </a:ext>
            </a:extLst>
          </p:cNvPr>
          <p:cNvSpPr>
            <a:spLocks noGrp="1"/>
          </p:cNvSpPr>
          <p:nvPr>
            <p:ph type="sldNum" sz="quarter" idx="10"/>
          </p:nvPr>
        </p:nvSpPr>
        <p:spPr/>
        <p:txBody>
          <a:bodyPr/>
          <a:lstStyle/>
          <a:p>
            <a:fld id="{4FAB73BC-B049-4115-A692-8D63A059BFB8}" type="slidenum">
              <a:rPr lang="en-US" smtClean="0"/>
              <a:pPr/>
              <a:t>13</a:t>
            </a:fld>
            <a:endParaRPr lang="en-US" dirty="0"/>
          </a:p>
        </p:txBody>
      </p:sp>
      <p:sp>
        <p:nvSpPr>
          <p:cNvPr id="4" name="Content Placeholder 3">
            <a:extLst>
              <a:ext uri="{FF2B5EF4-FFF2-40B4-BE49-F238E27FC236}">
                <a16:creationId xmlns:a16="http://schemas.microsoft.com/office/drawing/2014/main" id="{FC547E6C-C59F-9EF6-7196-1106775E3AE7}"/>
              </a:ext>
            </a:extLst>
          </p:cNvPr>
          <p:cNvSpPr>
            <a:spLocks noGrp="1"/>
          </p:cNvSpPr>
          <p:nvPr>
            <p:ph sz="quarter" idx="11"/>
          </p:nvPr>
        </p:nvSpPr>
        <p:spPr>
          <a:xfrm>
            <a:off x="1647661" y="6050108"/>
            <a:ext cx="3745749" cy="774780"/>
          </a:xfrm>
        </p:spPr>
        <p:txBody>
          <a:bodyPr/>
          <a:lstStyle/>
          <a:p>
            <a:r>
              <a:rPr lang="en-US" dirty="0"/>
              <a:t>What we would like to have…</a:t>
            </a:r>
          </a:p>
        </p:txBody>
      </p:sp>
      <p:sp>
        <p:nvSpPr>
          <p:cNvPr id="5" name="Oval 4">
            <a:extLst>
              <a:ext uri="{FF2B5EF4-FFF2-40B4-BE49-F238E27FC236}">
                <a16:creationId xmlns:a16="http://schemas.microsoft.com/office/drawing/2014/main" id="{025DBE24-B784-23EA-F155-0559289CF330}"/>
              </a:ext>
            </a:extLst>
          </p:cNvPr>
          <p:cNvSpPr/>
          <p:nvPr/>
        </p:nvSpPr>
        <p:spPr>
          <a:xfrm>
            <a:off x="1600200" y="1349944"/>
            <a:ext cx="3394129" cy="18775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Open Sans" panose="020B0606030504020204" pitchFamily="34" charset="0"/>
                <a:ea typeface="Open Sans" panose="020B0606030504020204" pitchFamily="34" charset="0"/>
                <a:cs typeface="Open Sans" panose="020B0606030504020204" pitchFamily="34" charset="0"/>
              </a:rPr>
              <a:t>PDE</a:t>
            </a:r>
          </a:p>
        </p:txBody>
      </p:sp>
      <p:sp>
        <p:nvSpPr>
          <p:cNvPr id="6" name="Oval 5">
            <a:extLst>
              <a:ext uri="{FF2B5EF4-FFF2-40B4-BE49-F238E27FC236}">
                <a16:creationId xmlns:a16="http://schemas.microsoft.com/office/drawing/2014/main" id="{45B63909-2851-D0D4-770C-5F60609B0529}"/>
              </a:ext>
            </a:extLst>
          </p:cNvPr>
          <p:cNvSpPr/>
          <p:nvPr/>
        </p:nvSpPr>
        <p:spPr>
          <a:xfrm>
            <a:off x="1600200" y="3944386"/>
            <a:ext cx="3394129" cy="18775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Open Sans" panose="020B0606030504020204" pitchFamily="34" charset="0"/>
                <a:ea typeface="Open Sans" panose="020B0606030504020204" pitchFamily="34" charset="0"/>
                <a:cs typeface="Open Sans" panose="020B0606030504020204" pitchFamily="34" charset="0"/>
              </a:rPr>
              <a:t>Exact </a:t>
            </a:r>
          </a:p>
          <a:p>
            <a:pPr algn="ctr"/>
            <a:r>
              <a:rPr lang="en-US" sz="2800" dirty="0">
                <a:latin typeface="Open Sans" panose="020B0606030504020204" pitchFamily="34" charset="0"/>
                <a:ea typeface="Open Sans" panose="020B0606030504020204" pitchFamily="34" charset="0"/>
                <a:cs typeface="Open Sans" panose="020B0606030504020204" pitchFamily="34" charset="0"/>
              </a:rPr>
              <a:t>Solution</a:t>
            </a:r>
          </a:p>
        </p:txBody>
      </p:sp>
      <p:sp>
        <p:nvSpPr>
          <p:cNvPr id="7" name="Right Arrow 6">
            <a:extLst>
              <a:ext uri="{FF2B5EF4-FFF2-40B4-BE49-F238E27FC236}">
                <a16:creationId xmlns:a16="http://schemas.microsoft.com/office/drawing/2014/main" id="{015A4A48-C645-46BF-8B13-E8C1279A1275}"/>
              </a:ext>
            </a:extLst>
          </p:cNvPr>
          <p:cNvSpPr/>
          <p:nvPr/>
        </p:nvSpPr>
        <p:spPr>
          <a:xfrm rot="5400000">
            <a:off x="3041540" y="3455667"/>
            <a:ext cx="511444" cy="2944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3">
            <a:extLst>
              <a:ext uri="{FF2B5EF4-FFF2-40B4-BE49-F238E27FC236}">
                <a16:creationId xmlns:a16="http://schemas.microsoft.com/office/drawing/2014/main" id="{7C2161AB-02A5-335B-27ED-79D4DDE91ED5}"/>
              </a:ext>
            </a:extLst>
          </p:cNvPr>
          <p:cNvSpPr txBox="1">
            <a:spLocks/>
          </p:cNvSpPr>
          <p:nvPr/>
        </p:nvSpPr>
        <p:spPr>
          <a:xfrm>
            <a:off x="7716707" y="6050108"/>
            <a:ext cx="2061596" cy="774780"/>
          </a:xfrm>
          <a:prstGeom prst="rect">
            <a:avLst/>
          </a:prstGeom>
        </p:spPr>
        <p:txBody>
          <a:bodyPr vert="horz" lIns="0" tIns="45720" rIns="0" bIns="45720" rtlCol="0">
            <a:normAutofit/>
          </a:bodyPr>
          <a:lstStyle>
            <a:lvl1pPr marL="0" indent="0" algn="l" defTabSz="914400" rtl="0" eaLnBrk="1" latinLnBrk="0" hangingPunct="1">
              <a:lnSpc>
                <a:spcPct val="90000"/>
              </a:lnSpc>
              <a:spcBef>
                <a:spcPts val="1000"/>
              </a:spcBef>
              <a:buClr>
                <a:schemeClr val="accent1"/>
              </a:buClr>
              <a:buFont typeface="Arial" panose="020B0604020202020204" pitchFamily="34" charset="0"/>
              <a:buNone/>
              <a:defRPr sz="20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38404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8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56692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6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74980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4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4pPr>
            <a:lvl5pPr marL="93268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2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What we have….</a:t>
            </a:r>
          </a:p>
        </p:txBody>
      </p:sp>
      <p:sp>
        <p:nvSpPr>
          <p:cNvPr id="9" name="Oval 8">
            <a:extLst>
              <a:ext uri="{FF2B5EF4-FFF2-40B4-BE49-F238E27FC236}">
                <a16:creationId xmlns:a16="http://schemas.microsoft.com/office/drawing/2014/main" id="{9E85529B-9566-2A9B-554B-515B633096B5}"/>
              </a:ext>
            </a:extLst>
          </p:cNvPr>
          <p:cNvSpPr/>
          <p:nvPr/>
        </p:nvSpPr>
        <p:spPr>
          <a:xfrm>
            <a:off x="7050441" y="1349944"/>
            <a:ext cx="3394129" cy="18775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Open Sans" panose="020B0606030504020204" pitchFamily="34" charset="0"/>
                <a:ea typeface="Open Sans" panose="020B0606030504020204" pitchFamily="34" charset="0"/>
                <a:cs typeface="Open Sans" panose="020B0606030504020204" pitchFamily="34" charset="0"/>
              </a:rPr>
              <a:t>ADE</a:t>
            </a:r>
          </a:p>
        </p:txBody>
      </p:sp>
      <p:sp>
        <p:nvSpPr>
          <p:cNvPr id="10" name="Oval 9">
            <a:extLst>
              <a:ext uri="{FF2B5EF4-FFF2-40B4-BE49-F238E27FC236}">
                <a16:creationId xmlns:a16="http://schemas.microsoft.com/office/drawing/2014/main" id="{9AFB1C4D-0B27-AD19-1934-98E0A4E9E441}"/>
              </a:ext>
            </a:extLst>
          </p:cNvPr>
          <p:cNvSpPr/>
          <p:nvPr/>
        </p:nvSpPr>
        <p:spPr>
          <a:xfrm>
            <a:off x="7050441" y="3944386"/>
            <a:ext cx="3394129" cy="18775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Open Sans" panose="020B0606030504020204" pitchFamily="34" charset="0"/>
                <a:ea typeface="Open Sans" panose="020B0606030504020204" pitchFamily="34" charset="0"/>
                <a:cs typeface="Open Sans" panose="020B0606030504020204" pitchFamily="34" charset="0"/>
              </a:rPr>
              <a:t>Numerical </a:t>
            </a:r>
          </a:p>
          <a:p>
            <a:pPr algn="ctr"/>
            <a:r>
              <a:rPr lang="en-US" sz="2800" dirty="0">
                <a:latin typeface="Open Sans" panose="020B0606030504020204" pitchFamily="34" charset="0"/>
                <a:ea typeface="Open Sans" panose="020B0606030504020204" pitchFamily="34" charset="0"/>
                <a:cs typeface="Open Sans" panose="020B0606030504020204" pitchFamily="34" charset="0"/>
              </a:rPr>
              <a:t>Solution</a:t>
            </a:r>
          </a:p>
        </p:txBody>
      </p:sp>
      <p:sp>
        <p:nvSpPr>
          <p:cNvPr id="11" name="Right Arrow 10">
            <a:extLst>
              <a:ext uri="{FF2B5EF4-FFF2-40B4-BE49-F238E27FC236}">
                <a16:creationId xmlns:a16="http://schemas.microsoft.com/office/drawing/2014/main" id="{079992B5-4FC3-1770-7DA8-653039BE6A63}"/>
              </a:ext>
            </a:extLst>
          </p:cNvPr>
          <p:cNvSpPr/>
          <p:nvPr/>
        </p:nvSpPr>
        <p:spPr>
          <a:xfrm rot="5400000">
            <a:off x="8491783" y="3455667"/>
            <a:ext cx="511444" cy="2944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Arrow Connector 11">
            <a:extLst>
              <a:ext uri="{FF2B5EF4-FFF2-40B4-BE49-F238E27FC236}">
                <a16:creationId xmlns:a16="http://schemas.microsoft.com/office/drawing/2014/main" id="{6A8A3BAE-0E89-57F6-DBD6-679F057ECBF8}"/>
              </a:ext>
            </a:extLst>
          </p:cNvPr>
          <p:cNvCxnSpPr>
            <a:cxnSpLocks/>
          </p:cNvCxnSpPr>
          <p:nvPr/>
        </p:nvCxnSpPr>
        <p:spPr>
          <a:xfrm>
            <a:off x="5117992" y="4978309"/>
            <a:ext cx="1835582" cy="0"/>
          </a:xfrm>
          <a:prstGeom prst="straightConnector1">
            <a:avLst/>
          </a:prstGeom>
          <a:ln w="28575">
            <a:solidFill>
              <a:schemeClr val="accent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630D93AE-134F-1112-7980-634C5F6E4D6D}"/>
              </a:ext>
            </a:extLst>
          </p:cNvPr>
          <p:cNvSpPr txBox="1"/>
          <p:nvPr/>
        </p:nvSpPr>
        <p:spPr>
          <a:xfrm>
            <a:off x="5889356" y="5269424"/>
            <a:ext cx="0" cy="0"/>
          </a:xfrm>
          <a:prstGeom prst="rect">
            <a:avLst/>
          </a:prstGeom>
        </p:spPr>
        <p:txBody>
          <a:bodyPr vert="horz" wrap="none" lIns="91440" tIns="45720" rIns="91440" bIns="45720" rtlCol="0">
            <a:noAutofit/>
          </a:bodyPr>
          <a:lstStyle/>
          <a:p>
            <a:pPr algn="l"/>
            <a:r>
              <a:rPr lang="en-US" dirty="0"/>
              <a:t>?</a:t>
            </a:r>
          </a:p>
        </p:txBody>
      </p:sp>
      <p:sp>
        <p:nvSpPr>
          <p:cNvPr id="14" name="TextBox 13">
            <a:extLst>
              <a:ext uri="{FF2B5EF4-FFF2-40B4-BE49-F238E27FC236}">
                <a16:creationId xmlns:a16="http://schemas.microsoft.com/office/drawing/2014/main" id="{7C938C81-0FF3-F3BE-E497-F98D1D9140D1}"/>
              </a:ext>
            </a:extLst>
          </p:cNvPr>
          <p:cNvSpPr txBox="1"/>
          <p:nvPr/>
        </p:nvSpPr>
        <p:spPr>
          <a:xfrm>
            <a:off x="402956" y="5441497"/>
            <a:ext cx="0" cy="0"/>
          </a:xfrm>
          <a:prstGeom prst="rect">
            <a:avLst/>
          </a:prstGeom>
        </p:spPr>
        <p:txBody>
          <a:bodyPr vert="horz" wrap="none" lIns="91440" tIns="45720" rIns="91440" bIns="45720" rtlCol="0">
            <a:noAutofit/>
          </a:bodyPr>
          <a:lstStyle/>
          <a:p>
            <a:pPr algn="l"/>
            <a:endParaRPr lang="en-US" dirty="0"/>
          </a:p>
        </p:txBody>
      </p:sp>
      <p:sp>
        <p:nvSpPr>
          <p:cNvPr id="18" name="Title 1">
            <a:extLst>
              <a:ext uri="{FF2B5EF4-FFF2-40B4-BE49-F238E27FC236}">
                <a16:creationId xmlns:a16="http://schemas.microsoft.com/office/drawing/2014/main" id="{CEE31F8B-19DC-4354-2D62-8ED16BECDB4D}"/>
              </a:ext>
            </a:extLst>
          </p:cNvPr>
          <p:cNvSpPr>
            <a:spLocks noGrp="1"/>
          </p:cNvSpPr>
          <p:nvPr>
            <p:ph type="title"/>
          </p:nvPr>
        </p:nvSpPr>
        <p:spPr>
          <a:xfrm>
            <a:off x="1600200" y="261257"/>
            <a:ext cx="10096500" cy="774779"/>
          </a:xfrm>
        </p:spPr>
        <p:txBody>
          <a:bodyPr/>
          <a:lstStyle/>
          <a:p>
            <a:r>
              <a:rPr lang="en-US" dirty="0"/>
              <a:t>Numerical Simulation Conundrum</a:t>
            </a:r>
          </a:p>
        </p:txBody>
      </p:sp>
      <p:sp>
        <p:nvSpPr>
          <p:cNvPr id="19" name="Content Placeholder 3">
            <a:extLst>
              <a:ext uri="{FF2B5EF4-FFF2-40B4-BE49-F238E27FC236}">
                <a16:creationId xmlns:a16="http://schemas.microsoft.com/office/drawing/2014/main" id="{F44AAA41-89FE-DAB9-B06D-204F5C1AA94F}"/>
              </a:ext>
            </a:extLst>
          </p:cNvPr>
          <p:cNvSpPr txBox="1">
            <a:spLocks/>
          </p:cNvSpPr>
          <p:nvPr/>
        </p:nvSpPr>
        <p:spPr>
          <a:xfrm>
            <a:off x="5021449" y="2735195"/>
            <a:ext cx="2650209" cy="2418381"/>
          </a:xfrm>
          <a:prstGeom prst="rect">
            <a:avLst/>
          </a:prstGeom>
        </p:spPr>
        <p:txBody>
          <a:bodyPr vert="horz" lIns="0" tIns="45720" rIns="0" bIns="45720" rtlCol="0">
            <a:normAutofit/>
          </a:bodyPr>
          <a:lstStyle>
            <a:lvl1pPr marL="0" indent="0" algn="l" defTabSz="914400" rtl="0" eaLnBrk="1" latinLnBrk="0" hangingPunct="1">
              <a:lnSpc>
                <a:spcPct val="90000"/>
              </a:lnSpc>
              <a:spcBef>
                <a:spcPts val="1000"/>
              </a:spcBef>
              <a:buClr>
                <a:schemeClr val="accent1"/>
              </a:buClr>
              <a:buFont typeface="Arial" panose="020B0604020202020204" pitchFamily="34" charset="0"/>
              <a:buNone/>
              <a:defRPr sz="20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38404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8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56692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6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74980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4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4pPr>
            <a:lvl5pPr marL="93268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2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0" lang="en-US" altLang="en-US" sz="2000" b="0" i="0" u="none" strike="noStrike" cap="none" normalizeH="0" baseline="0" dirty="0">
                <a:ln>
                  <a:noFill/>
                </a:ln>
                <a:solidFill>
                  <a:schemeClr val="tx1"/>
                </a:solidFill>
                <a:effectLst/>
              </a:rPr>
              <a:t>Need to relate the numerical solution of the discretized problem to the exact solution of the original continuous problem! </a:t>
            </a:r>
            <a:endParaRPr kumimoji="0" lang="en-US" altLang="en-US" sz="3600" b="0" i="0" u="none" strike="noStrike" cap="none" normalizeH="0" baseline="0" dirty="0">
              <a:ln>
                <a:noFill/>
              </a:ln>
              <a:solidFill>
                <a:schemeClr val="tx1"/>
              </a:solidFill>
              <a:effectLst/>
            </a:endParaRPr>
          </a:p>
        </p:txBody>
      </p:sp>
    </p:spTree>
    <p:extLst>
      <p:ext uri="{BB962C8B-B14F-4D97-AF65-F5344CB8AC3E}">
        <p14:creationId xmlns:p14="http://schemas.microsoft.com/office/powerpoint/2010/main" val="903609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04E47BD-77BC-28E1-55D2-17D57EFB8B34}"/>
              </a:ext>
            </a:extLst>
          </p:cNvPr>
          <p:cNvSpPr>
            <a:spLocks noGrp="1"/>
          </p:cNvSpPr>
          <p:nvPr>
            <p:ph type="sldNum" sz="quarter" idx="10"/>
          </p:nvPr>
        </p:nvSpPr>
        <p:spPr/>
        <p:txBody>
          <a:bodyPr/>
          <a:lstStyle/>
          <a:p>
            <a:fld id="{4FAB73BC-B049-4115-A692-8D63A059BFB8}" type="slidenum">
              <a:rPr lang="en-US" smtClean="0"/>
              <a:pPr/>
              <a:t>14</a:t>
            </a:fld>
            <a:endParaRPr lang="en-US" dirty="0"/>
          </a:p>
        </p:txBody>
      </p:sp>
      <p:sp>
        <p:nvSpPr>
          <p:cNvPr id="4" name="Content Placeholder 3">
            <a:extLst>
              <a:ext uri="{FF2B5EF4-FFF2-40B4-BE49-F238E27FC236}">
                <a16:creationId xmlns:a16="http://schemas.microsoft.com/office/drawing/2014/main" id="{FC547E6C-C59F-9EF6-7196-1106775E3AE7}"/>
              </a:ext>
            </a:extLst>
          </p:cNvPr>
          <p:cNvSpPr>
            <a:spLocks noGrp="1"/>
          </p:cNvSpPr>
          <p:nvPr>
            <p:ph sz="quarter" idx="11"/>
          </p:nvPr>
        </p:nvSpPr>
        <p:spPr>
          <a:xfrm>
            <a:off x="1058724" y="6050108"/>
            <a:ext cx="9666102" cy="774780"/>
          </a:xfrm>
        </p:spPr>
        <p:txBody>
          <a:bodyPr>
            <a:normAutofit fontScale="92500"/>
          </a:bodyPr>
          <a:lstStyle/>
          <a:p>
            <a:pPr marL="342900" indent="-342900">
              <a:buFont typeface="Arial" panose="020B0604020202020204" pitchFamily="34" charset="0"/>
              <a:buChar char="•"/>
            </a:pPr>
            <a:r>
              <a:rPr kumimoji="0" lang="en-US" altLang="en-US" sz="2000" b="0" i="0" u="none" strike="noStrike" cap="none" normalizeH="0" baseline="0" dirty="0">
                <a:ln>
                  <a:noFill/>
                </a:ln>
                <a:solidFill>
                  <a:schemeClr val="tx1"/>
                </a:solidFill>
                <a:effectLst/>
              </a:rPr>
              <a:t>For a well-posed, </a:t>
            </a:r>
            <a:r>
              <a:rPr kumimoji="0" lang="en-US" altLang="en-US" sz="2000" b="0" i="0" u="sng" strike="noStrike" cap="none" normalizeH="0" baseline="0" dirty="0">
                <a:ln>
                  <a:noFill/>
                </a:ln>
                <a:solidFill>
                  <a:schemeClr val="tx1"/>
                </a:solidFill>
                <a:effectLst/>
              </a:rPr>
              <a:t>linear</a:t>
            </a:r>
            <a:r>
              <a:rPr kumimoji="0" lang="en-US" altLang="en-US" sz="2000" b="0" i="0" u="none" strike="noStrike" cap="none" normalizeH="0" baseline="0" dirty="0">
                <a:ln>
                  <a:noFill/>
                </a:ln>
                <a:solidFill>
                  <a:schemeClr val="tx1"/>
                </a:solidFill>
                <a:effectLst/>
              </a:rPr>
              <a:t> PDE, Lax-</a:t>
            </a:r>
            <a:r>
              <a:rPr kumimoji="0" lang="en-US" altLang="en-US" sz="2000" b="0" i="0" u="none" strike="noStrike" cap="none" normalizeH="0" baseline="0" dirty="0" err="1">
                <a:ln>
                  <a:noFill/>
                </a:ln>
                <a:solidFill>
                  <a:schemeClr val="tx1"/>
                </a:solidFill>
                <a:effectLst/>
              </a:rPr>
              <a:t>Richtmyer</a:t>
            </a:r>
            <a:r>
              <a:rPr kumimoji="0" lang="en-US" altLang="en-US" sz="2000" b="0" i="0" u="none" strike="noStrike" cap="none" normalizeH="0" baseline="0" dirty="0">
                <a:ln>
                  <a:noFill/>
                </a:ln>
                <a:solidFill>
                  <a:schemeClr val="tx1"/>
                </a:solidFill>
                <a:effectLst/>
              </a:rPr>
              <a:t> Equivalence Theorem, AKA the </a:t>
            </a:r>
            <a:r>
              <a:rPr kumimoji="0" lang="en-US" altLang="en-US" sz="2000" b="0" i="1" u="none" strike="noStrike" cap="none" normalizeH="0" baseline="0" dirty="0">
                <a:ln>
                  <a:noFill/>
                </a:ln>
                <a:solidFill>
                  <a:schemeClr val="tx1"/>
                </a:solidFill>
                <a:effectLst/>
              </a:rPr>
              <a:t>Fundamental Theorem of Numerical Analysis</a:t>
            </a:r>
            <a:r>
              <a:rPr kumimoji="0" lang="en-US" altLang="en-US" sz="2000" b="0" i="0" u="none" strike="noStrike" cap="none" normalizeH="0" baseline="0" dirty="0">
                <a:ln>
                  <a:noFill/>
                </a:ln>
                <a:solidFill>
                  <a:schemeClr val="tx1"/>
                </a:solidFill>
                <a:effectLst/>
              </a:rPr>
              <a:t>: Consistency + Stability  = </a:t>
            </a:r>
            <a:r>
              <a:rPr kumimoji="0" lang="en-US" altLang="en-US" sz="2000" b="0" i="0" u="none" strike="noStrike" cap="none" normalizeH="0" baseline="0" dirty="0">
                <a:ln>
                  <a:noFill/>
                </a:ln>
                <a:solidFill>
                  <a:schemeClr val="tx1"/>
                </a:solidFill>
                <a:effectLst/>
                <a:sym typeface="Wingdings" pitchFamily="2" charset="2"/>
              </a:rPr>
              <a:t>Convergence</a:t>
            </a:r>
            <a:endParaRPr lang="en-US" dirty="0"/>
          </a:p>
        </p:txBody>
      </p:sp>
      <p:sp>
        <p:nvSpPr>
          <p:cNvPr id="5" name="Oval 4">
            <a:extLst>
              <a:ext uri="{FF2B5EF4-FFF2-40B4-BE49-F238E27FC236}">
                <a16:creationId xmlns:a16="http://schemas.microsoft.com/office/drawing/2014/main" id="{025DBE24-B784-23EA-F155-0559289CF330}"/>
              </a:ext>
            </a:extLst>
          </p:cNvPr>
          <p:cNvSpPr/>
          <p:nvPr/>
        </p:nvSpPr>
        <p:spPr>
          <a:xfrm>
            <a:off x="1600200" y="1349944"/>
            <a:ext cx="3394129" cy="18775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Open Sans" panose="020B0606030504020204" pitchFamily="34" charset="0"/>
                <a:ea typeface="Open Sans" panose="020B0606030504020204" pitchFamily="34" charset="0"/>
                <a:cs typeface="Open Sans" panose="020B0606030504020204" pitchFamily="34" charset="0"/>
              </a:rPr>
              <a:t>PDE</a:t>
            </a:r>
          </a:p>
        </p:txBody>
      </p:sp>
      <p:sp>
        <p:nvSpPr>
          <p:cNvPr id="6" name="Oval 5">
            <a:extLst>
              <a:ext uri="{FF2B5EF4-FFF2-40B4-BE49-F238E27FC236}">
                <a16:creationId xmlns:a16="http://schemas.microsoft.com/office/drawing/2014/main" id="{45B63909-2851-D0D4-770C-5F60609B0529}"/>
              </a:ext>
            </a:extLst>
          </p:cNvPr>
          <p:cNvSpPr/>
          <p:nvPr/>
        </p:nvSpPr>
        <p:spPr>
          <a:xfrm>
            <a:off x="1600200" y="3944386"/>
            <a:ext cx="3394129" cy="18775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Open Sans" panose="020B0606030504020204" pitchFamily="34" charset="0"/>
                <a:ea typeface="Open Sans" panose="020B0606030504020204" pitchFamily="34" charset="0"/>
                <a:cs typeface="Open Sans" panose="020B0606030504020204" pitchFamily="34" charset="0"/>
              </a:rPr>
              <a:t>Exact </a:t>
            </a:r>
          </a:p>
          <a:p>
            <a:pPr algn="ctr"/>
            <a:r>
              <a:rPr lang="en-US" sz="2800" dirty="0">
                <a:latin typeface="Open Sans" panose="020B0606030504020204" pitchFamily="34" charset="0"/>
                <a:ea typeface="Open Sans" panose="020B0606030504020204" pitchFamily="34" charset="0"/>
                <a:cs typeface="Open Sans" panose="020B0606030504020204" pitchFamily="34" charset="0"/>
              </a:rPr>
              <a:t>Solution</a:t>
            </a:r>
          </a:p>
        </p:txBody>
      </p:sp>
      <p:sp>
        <p:nvSpPr>
          <p:cNvPr id="7" name="Right Arrow 6">
            <a:extLst>
              <a:ext uri="{FF2B5EF4-FFF2-40B4-BE49-F238E27FC236}">
                <a16:creationId xmlns:a16="http://schemas.microsoft.com/office/drawing/2014/main" id="{015A4A48-C645-46BF-8B13-E8C1279A1275}"/>
              </a:ext>
            </a:extLst>
          </p:cNvPr>
          <p:cNvSpPr/>
          <p:nvPr/>
        </p:nvSpPr>
        <p:spPr>
          <a:xfrm rot="5400000">
            <a:off x="3041540" y="3455667"/>
            <a:ext cx="511444" cy="294467"/>
          </a:xfrm>
          <a:prstGeom prst="rightArrow">
            <a:avLst/>
          </a:prstGeom>
          <a:solidFill>
            <a:schemeClr val="accent1">
              <a:alpha val="19535"/>
            </a:schemeClr>
          </a:solidFill>
          <a:ln>
            <a:solidFill>
              <a:schemeClr val="accent1">
                <a:shade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9E85529B-9566-2A9B-554B-515B633096B5}"/>
              </a:ext>
            </a:extLst>
          </p:cNvPr>
          <p:cNvSpPr/>
          <p:nvPr/>
        </p:nvSpPr>
        <p:spPr>
          <a:xfrm>
            <a:off x="7050441" y="1349944"/>
            <a:ext cx="3394129" cy="18775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Open Sans" panose="020B0606030504020204" pitchFamily="34" charset="0"/>
                <a:ea typeface="Open Sans" panose="020B0606030504020204" pitchFamily="34" charset="0"/>
                <a:cs typeface="Open Sans" panose="020B0606030504020204" pitchFamily="34" charset="0"/>
              </a:rPr>
              <a:t>ADE</a:t>
            </a:r>
          </a:p>
        </p:txBody>
      </p:sp>
      <p:sp>
        <p:nvSpPr>
          <p:cNvPr id="10" name="Oval 9">
            <a:extLst>
              <a:ext uri="{FF2B5EF4-FFF2-40B4-BE49-F238E27FC236}">
                <a16:creationId xmlns:a16="http://schemas.microsoft.com/office/drawing/2014/main" id="{9AFB1C4D-0B27-AD19-1934-98E0A4E9E441}"/>
              </a:ext>
            </a:extLst>
          </p:cNvPr>
          <p:cNvSpPr/>
          <p:nvPr/>
        </p:nvSpPr>
        <p:spPr>
          <a:xfrm>
            <a:off x="7050441" y="3944386"/>
            <a:ext cx="3394129" cy="18775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Open Sans" panose="020B0606030504020204" pitchFamily="34" charset="0"/>
                <a:ea typeface="Open Sans" panose="020B0606030504020204" pitchFamily="34" charset="0"/>
                <a:cs typeface="Open Sans" panose="020B0606030504020204" pitchFamily="34" charset="0"/>
              </a:rPr>
              <a:t>Numerical </a:t>
            </a:r>
          </a:p>
          <a:p>
            <a:pPr algn="ctr"/>
            <a:r>
              <a:rPr lang="en-US" sz="2800" dirty="0">
                <a:latin typeface="Open Sans" panose="020B0606030504020204" pitchFamily="34" charset="0"/>
                <a:ea typeface="Open Sans" panose="020B0606030504020204" pitchFamily="34" charset="0"/>
                <a:cs typeface="Open Sans" panose="020B0606030504020204" pitchFamily="34" charset="0"/>
              </a:rPr>
              <a:t>Solution</a:t>
            </a:r>
          </a:p>
        </p:txBody>
      </p:sp>
      <p:sp>
        <p:nvSpPr>
          <p:cNvPr id="11" name="Right Arrow 10">
            <a:extLst>
              <a:ext uri="{FF2B5EF4-FFF2-40B4-BE49-F238E27FC236}">
                <a16:creationId xmlns:a16="http://schemas.microsoft.com/office/drawing/2014/main" id="{079992B5-4FC3-1770-7DA8-653039BE6A63}"/>
              </a:ext>
            </a:extLst>
          </p:cNvPr>
          <p:cNvSpPr/>
          <p:nvPr/>
        </p:nvSpPr>
        <p:spPr>
          <a:xfrm rot="5400000">
            <a:off x="8491783" y="3455667"/>
            <a:ext cx="511444" cy="2944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7C938C81-0FF3-F3BE-E497-F98D1D9140D1}"/>
              </a:ext>
            </a:extLst>
          </p:cNvPr>
          <p:cNvSpPr txBox="1"/>
          <p:nvPr/>
        </p:nvSpPr>
        <p:spPr>
          <a:xfrm>
            <a:off x="402956" y="5441497"/>
            <a:ext cx="0" cy="0"/>
          </a:xfrm>
          <a:prstGeom prst="rect">
            <a:avLst/>
          </a:prstGeom>
        </p:spPr>
        <p:txBody>
          <a:bodyPr vert="horz" wrap="none" lIns="91440" tIns="45720" rIns="91440" bIns="45720" rtlCol="0">
            <a:noAutofit/>
          </a:bodyPr>
          <a:lstStyle/>
          <a:p>
            <a:pPr algn="l"/>
            <a:endParaRPr lang="en-US" dirty="0"/>
          </a:p>
        </p:txBody>
      </p:sp>
      <p:sp>
        <p:nvSpPr>
          <p:cNvPr id="18" name="Title 1">
            <a:extLst>
              <a:ext uri="{FF2B5EF4-FFF2-40B4-BE49-F238E27FC236}">
                <a16:creationId xmlns:a16="http://schemas.microsoft.com/office/drawing/2014/main" id="{CEE31F8B-19DC-4354-2D62-8ED16BECDB4D}"/>
              </a:ext>
            </a:extLst>
          </p:cNvPr>
          <p:cNvSpPr>
            <a:spLocks noGrp="1"/>
          </p:cNvSpPr>
          <p:nvPr>
            <p:ph type="title"/>
          </p:nvPr>
        </p:nvSpPr>
        <p:spPr>
          <a:xfrm>
            <a:off x="1600200" y="261257"/>
            <a:ext cx="10096500" cy="774779"/>
          </a:xfrm>
        </p:spPr>
        <p:txBody>
          <a:bodyPr/>
          <a:lstStyle/>
          <a:p>
            <a:r>
              <a:rPr lang="en-US" dirty="0"/>
              <a:t>Numerical Simulation Conundrum</a:t>
            </a:r>
          </a:p>
        </p:txBody>
      </p:sp>
      <p:sp>
        <p:nvSpPr>
          <p:cNvPr id="2" name="Right Arrow 1">
            <a:extLst>
              <a:ext uri="{FF2B5EF4-FFF2-40B4-BE49-F238E27FC236}">
                <a16:creationId xmlns:a16="http://schemas.microsoft.com/office/drawing/2014/main" id="{9870A8FD-ACD8-FF21-60C4-D7F8FE7BE3E2}"/>
              </a:ext>
            </a:extLst>
          </p:cNvPr>
          <p:cNvSpPr/>
          <p:nvPr/>
        </p:nvSpPr>
        <p:spPr>
          <a:xfrm rot="10800000">
            <a:off x="5693044" y="4735942"/>
            <a:ext cx="511444" cy="2944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a:extLst>
              <a:ext uri="{FF2B5EF4-FFF2-40B4-BE49-F238E27FC236}">
                <a16:creationId xmlns:a16="http://schemas.microsoft.com/office/drawing/2014/main" id="{9A539F68-B5EE-6867-20C6-12809E38D7B1}"/>
              </a:ext>
            </a:extLst>
          </p:cNvPr>
          <p:cNvSpPr/>
          <p:nvPr/>
        </p:nvSpPr>
        <p:spPr>
          <a:xfrm rot="10800000">
            <a:off x="5693044" y="2141499"/>
            <a:ext cx="511444" cy="2944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BD22A2AE-D935-08E9-27E0-04D1104B2667}"/>
              </a:ext>
            </a:extLst>
          </p:cNvPr>
          <p:cNvSpPr txBox="1"/>
          <p:nvPr/>
        </p:nvSpPr>
        <p:spPr>
          <a:xfrm>
            <a:off x="5377912" y="2603715"/>
            <a:ext cx="0" cy="0"/>
          </a:xfrm>
          <a:prstGeom prst="rect">
            <a:avLst/>
          </a:prstGeom>
        </p:spPr>
        <p:txBody>
          <a:bodyPr vert="horz" wrap="none" lIns="91440" tIns="45720" rIns="91440" bIns="45720" rtlCol="0">
            <a:noAutofit/>
          </a:bodyPr>
          <a:lstStyle/>
          <a:p>
            <a:pPr algn="l"/>
            <a:r>
              <a:rPr lang="en-US" dirty="0"/>
              <a:t>Consistency</a:t>
            </a:r>
          </a:p>
        </p:txBody>
      </p:sp>
      <p:sp>
        <p:nvSpPr>
          <p:cNvPr id="17" name="TextBox 16">
            <a:extLst>
              <a:ext uri="{FF2B5EF4-FFF2-40B4-BE49-F238E27FC236}">
                <a16:creationId xmlns:a16="http://schemas.microsoft.com/office/drawing/2014/main" id="{6789A016-311A-704F-140D-977CD60D2921}"/>
              </a:ext>
            </a:extLst>
          </p:cNvPr>
          <p:cNvSpPr txBox="1"/>
          <p:nvPr/>
        </p:nvSpPr>
        <p:spPr>
          <a:xfrm>
            <a:off x="5530312" y="5375328"/>
            <a:ext cx="0" cy="0"/>
          </a:xfrm>
          <a:prstGeom prst="rect">
            <a:avLst/>
          </a:prstGeom>
        </p:spPr>
        <p:txBody>
          <a:bodyPr vert="horz" wrap="none" lIns="91440" tIns="45720" rIns="91440" bIns="45720" rtlCol="0">
            <a:noAutofit/>
          </a:bodyPr>
          <a:lstStyle/>
          <a:p>
            <a:pPr algn="l"/>
            <a:r>
              <a:rPr lang="en-US" dirty="0"/>
              <a:t>Convergence</a:t>
            </a:r>
          </a:p>
        </p:txBody>
      </p:sp>
      <p:sp>
        <p:nvSpPr>
          <p:cNvPr id="20" name="TextBox 19">
            <a:extLst>
              <a:ext uri="{FF2B5EF4-FFF2-40B4-BE49-F238E27FC236}">
                <a16:creationId xmlns:a16="http://schemas.microsoft.com/office/drawing/2014/main" id="{1E86DA56-220A-7828-7DD4-74E8AA409E4D}"/>
              </a:ext>
            </a:extLst>
          </p:cNvPr>
          <p:cNvSpPr txBox="1"/>
          <p:nvPr/>
        </p:nvSpPr>
        <p:spPr>
          <a:xfrm>
            <a:off x="9125919" y="3407040"/>
            <a:ext cx="0" cy="0"/>
          </a:xfrm>
          <a:prstGeom prst="rect">
            <a:avLst/>
          </a:prstGeom>
        </p:spPr>
        <p:txBody>
          <a:bodyPr vert="horz" wrap="none" lIns="91440" tIns="45720" rIns="91440" bIns="45720" rtlCol="0">
            <a:noAutofit/>
          </a:bodyPr>
          <a:lstStyle/>
          <a:p>
            <a:pPr algn="l"/>
            <a:r>
              <a:rPr lang="en-US" dirty="0"/>
              <a:t>Stability</a:t>
            </a:r>
          </a:p>
        </p:txBody>
      </p:sp>
    </p:spTree>
    <p:extLst>
      <p:ext uri="{BB962C8B-B14F-4D97-AF65-F5344CB8AC3E}">
        <p14:creationId xmlns:p14="http://schemas.microsoft.com/office/powerpoint/2010/main" val="1800811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D30CBF-CCC7-846A-B72F-A0E8D32578CF}"/>
              </a:ext>
            </a:extLst>
          </p:cNvPr>
          <p:cNvSpPr>
            <a:spLocks noGrp="1"/>
          </p:cNvSpPr>
          <p:nvPr>
            <p:ph type="title"/>
          </p:nvPr>
        </p:nvSpPr>
        <p:spPr/>
        <p:txBody>
          <a:bodyPr/>
          <a:lstStyle/>
          <a:p>
            <a:r>
              <a:rPr lang="en-US" dirty="0"/>
              <a:t>Example 1: Vortex Street</a:t>
            </a:r>
          </a:p>
        </p:txBody>
      </p:sp>
      <p:sp>
        <p:nvSpPr>
          <p:cNvPr id="3" name="Slide Number Placeholder 2">
            <a:extLst>
              <a:ext uri="{FF2B5EF4-FFF2-40B4-BE49-F238E27FC236}">
                <a16:creationId xmlns:a16="http://schemas.microsoft.com/office/drawing/2014/main" id="{2D1514D8-0265-A9C3-E8A7-BA4DB7FD6B30}"/>
              </a:ext>
            </a:extLst>
          </p:cNvPr>
          <p:cNvSpPr>
            <a:spLocks noGrp="1"/>
          </p:cNvSpPr>
          <p:nvPr>
            <p:ph type="sldNum" sz="quarter" idx="10"/>
          </p:nvPr>
        </p:nvSpPr>
        <p:spPr/>
        <p:txBody>
          <a:bodyPr/>
          <a:lstStyle/>
          <a:p>
            <a:fld id="{4FAB73BC-B049-4115-A692-8D63A059BFB8}" type="slidenum">
              <a:rPr lang="en-US" smtClean="0"/>
              <a:pPr/>
              <a:t>15</a:t>
            </a:fld>
            <a:endParaRPr lang="en-US" dirty="0"/>
          </a:p>
        </p:txBody>
      </p:sp>
      <p:sp>
        <p:nvSpPr>
          <p:cNvPr id="6" name="Oval 5">
            <a:extLst>
              <a:ext uri="{FF2B5EF4-FFF2-40B4-BE49-F238E27FC236}">
                <a16:creationId xmlns:a16="http://schemas.microsoft.com/office/drawing/2014/main" id="{0459620D-3777-D860-AFA9-745E37B0EC30}"/>
              </a:ext>
            </a:extLst>
          </p:cNvPr>
          <p:cNvSpPr/>
          <p:nvPr/>
        </p:nvSpPr>
        <p:spPr>
          <a:xfrm>
            <a:off x="5652400" y="4890291"/>
            <a:ext cx="3394129" cy="18775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Open Sans" panose="020B0606030504020204" pitchFamily="34" charset="0"/>
                <a:ea typeface="Open Sans" panose="020B0606030504020204" pitchFamily="34" charset="0"/>
                <a:cs typeface="Open Sans" panose="020B0606030504020204" pitchFamily="34" charset="0"/>
              </a:rPr>
              <a:t>Real World?</a:t>
            </a:r>
          </a:p>
        </p:txBody>
      </p:sp>
      <p:sp>
        <p:nvSpPr>
          <p:cNvPr id="7" name="Oval 6">
            <a:extLst>
              <a:ext uri="{FF2B5EF4-FFF2-40B4-BE49-F238E27FC236}">
                <a16:creationId xmlns:a16="http://schemas.microsoft.com/office/drawing/2014/main" id="{A402CE45-E3BA-6FF0-FE8E-3A9B55951EDD}"/>
              </a:ext>
            </a:extLst>
          </p:cNvPr>
          <p:cNvSpPr/>
          <p:nvPr/>
        </p:nvSpPr>
        <p:spPr>
          <a:xfrm>
            <a:off x="5652400" y="896653"/>
            <a:ext cx="3394129" cy="18775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Open Sans" panose="020B0606030504020204" pitchFamily="34" charset="0"/>
                <a:ea typeface="Open Sans" panose="020B0606030504020204" pitchFamily="34" charset="0"/>
                <a:cs typeface="Open Sans" panose="020B0606030504020204" pitchFamily="34" charset="0"/>
              </a:rPr>
              <a:t>Conceptual</a:t>
            </a:r>
          </a:p>
          <a:p>
            <a:pPr algn="ctr"/>
            <a:r>
              <a:rPr lang="en-US" sz="2800" dirty="0">
                <a:latin typeface="Open Sans" panose="020B0606030504020204" pitchFamily="34" charset="0"/>
                <a:ea typeface="Open Sans" panose="020B0606030504020204" pitchFamily="34" charset="0"/>
                <a:cs typeface="Open Sans" panose="020B0606030504020204" pitchFamily="34" charset="0"/>
              </a:rPr>
              <a:t>Model</a:t>
            </a:r>
          </a:p>
        </p:txBody>
      </p:sp>
      <p:sp>
        <p:nvSpPr>
          <p:cNvPr id="8" name="Oval 7">
            <a:extLst>
              <a:ext uri="{FF2B5EF4-FFF2-40B4-BE49-F238E27FC236}">
                <a16:creationId xmlns:a16="http://schemas.microsoft.com/office/drawing/2014/main" id="{2E35E7E2-A1E8-AE85-100E-A4127AC83465}"/>
              </a:ext>
            </a:extLst>
          </p:cNvPr>
          <p:cNvSpPr/>
          <p:nvPr/>
        </p:nvSpPr>
        <p:spPr>
          <a:xfrm>
            <a:off x="5652400" y="2893472"/>
            <a:ext cx="3394129" cy="18775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Open Sans" panose="020B0606030504020204" pitchFamily="34" charset="0"/>
                <a:ea typeface="Open Sans" panose="020B0606030504020204" pitchFamily="34" charset="0"/>
                <a:cs typeface="Open Sans" panose="020B0606030504020204" pitchFamily="34" charset="0"/>
              </a:rPr>
              <a:t>Computer Model</a:t>
            </a:r>
          </a:p>
        </p:txBody>
      </p:sp>
      <p:pic>
        <p:nvPicPr>
          <p:cNvPr id="10" name="Picture 9">
            <a:extLst>
              <a:ext uri="{FF2B5EF4-FFF2-40B4-BE49-F238E27FC236}">
                <a16:creationId xmlns:a16="http://schemas.microsoft.com/office/drawing/2014/main" id="{D9731E95-1700-6DFC-FE85-20ADD50B99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9489" y="1995383"/>
            <a:ext cx="4898340" cy="3673755"/>
          </a:xfrm>
          <a:prstGeom prst="rect">
            <a:avLst/>
          </a:prstGeom>
        </p:spPr>
      </p:pic>
    </p:spTree>
    <p:extLst>
      <p:ext uri="{BB962C8B-B14F-4D97-AF65-F5344CB8AC3E}">
        <p14:creationId xmlns:p14="http://schemas.microsoft.com/office/powerpoint/2010/main" val="4051280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D30CBF-CCC7-846A-B72F-A0E8D32578CF}"/>
              </a:ext>
            </a:extLst>
          </p:cNvPr>
          <p:cNvSpPr>
            <a:spLocks noGrp="1"/>
          </p:cNvSpPr>
          <p:nvPr>
            <p:ph type="title"/>
          </p:nvPr>
        </p:nvSpPr>
        <p:spPr/>
        <p:txBody>
          <a:bodyPr/>
          <a:lstStyle/>
          <a:p>
            <a:r>
              <a:rPr lang="en-US"/>
              <a:t>Example 2: </a:t>
            </a:r>
            <a:r>
              <a:rPr lang="en-US" dirty="0"/>
              <a:t>Modeling a Luminaria – In the Snow!</a:t>
            </a:r>
          </a:p>
        </p:txBody>
      </p:sp>
      <p:sp>
        <p:nvSpPr>
          <p:cNvPr id="3" name="Slide Number Placeholder 2">
            <a:extLst>
              <a:ext uri="{FF2B5EF4-FFF2-40B4-BE49-F238E27FC236}">
                <a16:creationId xmlns:a16="http://schemas.microsoft.com/office/drawing/2014/main" id="{2D1514D8-0265-A9C3-E8A7-BA4DB7FD6B30}"/>
              </a:ext>
            </a:extLst>
          </p:cNvPr>
          <p:cNvSpPr>
            <a:spLocks noGrp="1"/>
          </p:cNvSpPr>
          <p:nvPr>
            <p:ph type="sldNum" sz="quarter" idx="10"/>
          </p:nvPr>
        </p:nvSpPr>
        <p:spPr/>
        <p:txBody>
          <a:bodyPr/>
          <a:lstStyle/>
          <a:p>
            <a:fld id="{4FAB73BC-B049-4115-A692-8D63A059BFB8}" type="slidenum">
              <a:rPr lang="en-US" smtClean="0"/>
              <a:pPr/>
              <a:t>16</a:t>
            </a:fld>
            <a:endParaRPr lang="en-US" dirty="0"/>
          </a:p>
        </p:txBody>
      </p:sp>
      <p:pic>
        <p:nvPicPr>
          <p:cNvPr id="5" name="IMG_1373">
            <a:hlinkClick r:id="" action="ppaction://media"/>
            <a:extLst>
              <a:ext uri="{FF2B5EF4-FFF2-40B4-BE49-F238E27FC236}">
                <a16:creationId xmlns:a16="http://schemas.microsoft.com/office/drawing/2014/main" id="{9AE41192-5645-92C9-1752-D26926325017}"/>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051705" y="896653"/>
            <a:ext cx="3135788" cy="5574734"/>
          </a:xfrm>
          <a:prstGeom prst="rect">
            <a:avLst/>
          </a:prstGeom>
        </p:spPr>
      </p:pic>
      <p:sp>
        <p:nvSpPr>
          <p:cNvPr id="6" name="Oval 5">
            <a:extLst>
              <a:ext uri="{FF2B5EF4-FFF2-40B4-BE49-F238E27FC236}">
                <a16:creationId xmlns:a16="http://schemas.microsoft.com/office/drawing/2014/main" id="{0459620D-3777-D860-AFA9-745E37B0EC30}"/>
              </a:ext>
            </a:extLst>
          </p:cNvPr>
          <p:cNvSpPr/>
          <p:nvPr/>
        </p:nvSpPr>
        <p:spPr>
          <a:xfrm>
            <a:off x="5652400" y="4890291"/>
            <a:ext cx="3394129" cy="18775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Open Sans" panose="020B0606030504020204" pitchFamily="34" charset="0"/>
                <a:ea typeface="Open Sans" panose="020B0606030504020204" pitchFamily="34" charset="0"/>
                <a:cs typeface="Open Sans" panose="020B0606030504020204" pitchFamily="34" charset="0"/>
              </a:rPr>
              <a:t>Real World?</a:t>
            </a:r>
          </a:p>
        </p:txBody>
      </p:sp>
      <p:sp>
        <p:nvSpPr>
          <p:cNvPr id="7" name="Oval 6">
            <a:extLst>
              <a:ext uri="{FF2B5EF4-FFF2-40B4-BE49-F238E27FC236}">
                <a16:creationId xmlns:a16="http://schemas.microsoft.com/office/drawing/2014/main" id="{A402CE45-E3BA-6FF0-FE8E-3A9B55951EDD}"/>
              </a:ext>
            </a:extLst>
          </p:cNvPr>
          <p:cNvSpPr/>
          <p:nvPr/>
        </p:nvSpPr>
        <p:spPr>
          <a:xfrm>
            <a:off x="5652400" y="896653"/>
            <a:ext cx="3394129" cy="18775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Open Sans" panose="020B0606030504020204" pitchFamily="34" charset="0"/>
                <a:ea typeface="Open Sans" panose="020B0606030504020204" pitchFamily="34" charset="0"/>
                <a:cs typeface="Open Sans" panose="020B0606030504020204" pitchFamily="34" charset="0"/>
              </a:rPr>
              <a:t>Conceptual</a:t>
            </a:r>
          </a:p>
          <a:p>
            <a:pPr algn="ctr"/>
            <a:r>
              <a:rPr lang="en-US" sz="2800" dirty="0">
                <a:latin typeface="Open Sans" panose="020B0606030504020204" pitchFamily="34" charset="0"/>
                <a:ea typeface="Open Sans" panose="020B0606030504020204" pitchFamily="34" charset="0"/>
                <a:cs typeface="Open Sans" panose="020B0606030504020204" pitchFamily="34" charset="0"/>
              </a:rPr>
              <a:t>Model</a:t>
            </a:r>
          </a:p>
        </p:txBody>
      </p:sp>
      <p:sp>
        <p:nvSpPr>
          <p:cNvPr id="8" name="Oval 7">
            <a:extLst>
              <a:ext uri="{FF2B5EF4-FFF2-40B4-BE49-F238E27FC236}">
                <a16:creationId xmlns:a16="http://schemas.microsoft.com/office/drawing/2014/main" id="{2E35E7E2-A1E8-AE85-100E-A4127AC83465}"/>
              </a:ext>
            </a:extLst>
          </p:cNvPr>
          <p:cNvSpPr/>
          <p:nvPr/>
        </p:nvSpPr>
        <p:spPr>
          <a:xfrm>
            <a:off x="5652400" y="2893472"/>
            <a:ext cx="3394129" cy="18775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Open Sans" panose="020B0606030504020204" pitchFamily="34" charset="0"/>
                <a:ea typeface="Open Sans" panose="020B0606030504020204" pitchFamily="34" charset="0"/>
                <a:cs typeface="Open Sans" panose="020B0606030504020204" pitchFamily="34" charset="0"/>
              </a:rPr>
              <a:t>Computer Model</a:t>
            </a:r>
          </a:p>
        </p:txBody>
      </p:sp>
    </p:spTree>
    <p:extLst>
      <p:ext uri="{BB962C8B-B14F-4D97-AF65-F5344CB8AC3E}">
        <p14:creationId xmlns:p14="http://schemas.microsoft.com/office/powerpoint/2010/main" val="4160222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866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CAEF81-43B2-D2E9-64DB-9BB513563FB2}"/>
              </a:ext>
            </a:extLst>
          </p:cNvPr>
          <p:cNvSpPr>
            <a:spLocks noGrp="1"/>
          </p:cNvSpPr>
          <p:nvPr>
            <p:ph type="title"/>
          </p:nvPr>
        </p:nvSpPr>
        <p:spPr/>
        <p:txBody>
          <a:bodyPr/>
          <a:lstStyle/>
          <a:p>
            <a:r>
              <a:rPr lang="en-US" dirty="0"/>
              <a:t>Useful Abstractions</a:t>
            </a:r>
          </a:p>
        </p:txBody>
      </p:sp>
      <p:sp>
        <p:nvSpPr>
          <p:cNvPr id="3" name="Slide Number Placeholder 2">
            <a:extLst>
              <a:ext uri="{FF2B5EF4-FFF2-40B4-BE49-F238E27FC236}">
                <a16:creationId xmlns:a16="http://schemas.microsoft.com/office/drawing/2014/main" id="{D12CBAA7-B6E3-B9AA-1073-F1BAE1349B5A}"/>
              </a:ext>
            </a:extLst>
          </p:cNvPr>
          <p:cNvSpPr>
            <a:spLocks noGrp="1"/>
          </p:cNvSpPr>
          <p:nvPr>
            <p:ph type="sldNum" sz="quarter" idx="10"/>
          </p:nvPr>
        </p:nvSpPr>
        <p:spPr/>
        <p:txBody>
          <a:bodyPr/>
          <a:lstStyle/>
          <a:p>
            <a:fld id="{4FAB73BC-B049-4115-A692-8D63A059BFB8}" type="slidenum">
              <a:rPr lang="en-US" smtClean="0"/>
              <a:pPr/>
              <a:t>2</a:t>
            </a:fld>
            <a:endParaRPr lang="en-US" dirty="0"/>
          </a:p>
        </p:txBody>
      </p:sp>
      <p:sp>
        <p:nvSpPr>
          <p:cNvPr id="5" name="Content Placeholder 3">
            <a:extLst>
              <a:ext uri="{FF2B5EF4-FFF2-40B4-BE49-F238E27FC236}">
                <a16:creationId xmlns:a16="http://schemas.microsoft.com/office/drawing/2014/main" id="{224CB1A0-4C43-7978-4FBA-A5CCF70F76B1}"/>
              </a:ext>
            </a:extLst>
          </p:cNvPr>
          <p:cNvSpPr>
            <a:spLocks noGrp="1"/>
          </p:cNvSpPr>
          <p:nvPr>
            <p:ph sz="quarter" idx="11"/>
          </p:nvPr>
        </p:nvSpPr>
        <p:spPr>
          <a:xfrm>
            <a:off x="3946906" y="1568188"/>
            <a:ext cx="5753100" cy="5268323"/>
          </a:xfrm>
        </p:spPr>
        <p:txBody>
          <a:bodyPr>
            <a:normAutofit/>
          </a:bodyPr>
          <a:lstStyle/>
          <a:p>
            <a:pPr marL="342900" indent="-342900">
              <a:buFont typeface="Arial" panose="020B0604020202020204" pitchFamily="34" charset="0"/>
              <a:buChar char="•"/>
            </a:pPr>
            <a:r>
              <a:rPr lang="en-US" dirty="0">
                <a:effectLst/>
              </a:rPr>
              <a:t>The intended application </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effectLst/>
            </a:endParaRPr>
          </a:p>
          <a:p>
            <a:pPr marL="342900" indent="-342900">
              <a:buFont typeface="Arial" panose="020B0604020202020204" pitchFamily="34" charset="0"/>
              <a:buChar char="•"/>
            </a:pPr>
            <a:endParaRPr lang="en-US" dirty="0">
              <a:effectLst/>
            </a:endParaRPr>
          </a:p>
          <a:p>
            <a:pPr marL="342900" indent="-342900">
              <a:buFont typeface="Arial" panose="020B0604020202020204" pitchFamily="34" charset="0"/>
              <a:buChar char="•"/>
            </a:pPr>
            <a:endParaRPr lang="en-US" dirty="0">
              <a:effectLst/>
            </a:endParaRPr>
          </a:p>
          <a:p>
            <a:pPr marL="342900" indent="-342900">
              <a:buFont typeface="Arial" panose="020B0604020202020204" pitchFamily="34" charset="0"/>
              <a:buChar char="•"/>
            </a:pPr>
            <a:r>
              <a:rPr lang="en-US" dirty="0">
                <a:effectLst/>
              </a:rPr>
              <a:t>Physical laws, hypothesis and models (e.g. a set of PDEs) and initial and boundary conditions </a:t>
            </a:r>
          </a:p>
          <a:p>
            <a:pPr marL="342900" indent="-342900">
              <a:buFont typeface="Arial" panose="020B0604020202020204" pitchFamily="34" charset="0"/>
              <a:buChar char="•"/>
            </a:pPr>
            <a:endParaRPr lang="en-US" dirty="0">
              <a:effectLst/>
            </a:endParaRP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effectLst/>
            </a:endParaRPr>
          </a:p>
          <a:p>
            <a:pPr marL="342900" indent="-342900">
              <a:buFont typeface="Arial" panose="020B0604020202020204" pitchFamily="34" charset="0"/>
              <a:buChar char="•"/>
            </a:pPr>
            <a:r>
              <a:rPr lang="en-US" dirty="0">
                <a:effectLst/>
              </a:rPr>
              <a:t>A set of computational algorithms that allow to build a numerical, or approximated solution to the conceptual model </a:t>
            </a:r>
          </a:p>
        </p:txBody>
      </p:sp>
      <p:sp>
        <p:nvSpPr>
          <p:cNvPr id="6" name="Oval 5">
            <a:extLst>
              <a:ext uri="{FF2B5EF4-FFF2-40B4-BE49-F238E27FC236}">
                <a16:creationId xmlns:a16="http://schemas.microsoft.com/office/drawing/2014/main" id="{BCABE50A-A555-FD95-1B96-365FB1EF8BEC}"/>
              </a:ext>
            </a:extLst>
          </p:cNvPr>
          <p:cNvSpPr/>
          <p:nvPr/>
        </p:nvSpPr>
        <p:spPr>
          <a:xfrm>
            <a:off x="388425" y="927550"/>
            <a:ext cx="3394129" cy="18775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Open Sans" panose="020B0606030504020204" pitchFamily="34" charset="0"/>
                <a:ea typeface="Open Sans" panose="020B0606030504020204" pitchFamily="34" charset="0"/>
                <a:cs typeface="Open Sans" panose="020B0606030504020204" pitchFamily="34" charset="0"/>
              </a:rPr>
              <a:t>Real World</a:t>
            </a:r>
          </a:p>
        </p:txBody>
      </p:sp>
      <p:sp>
        <p:nvSpPr>
          <p:cNvPr id="7" name="Oval 6">
            <a:extLst>
              <a:ext uri="{FF2B5EF4-FFF2-40B4-BE49-F238E27FC236}">
                <a16:creationId xmlns:a16="http://schemas.microsoft.com/office/drawing/2014/main" id="{9ED2D2A2-B599-D5A3-BBC4-BDB1ACC9D94B}"/>
              </a:ext>
            </a:extLst>
          </p:cNvPr>
          <p:cNvSpPr/>
          <p:nvPr/>
        </p:nvSpPr>
        <p:spPr>
          <a:xfrm>
            <a:off x="388425" y="2928609"/>
            <a:ext cx="3394129" cy="18775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Open Sans" panose="020B0606030504020204" pitchFamily="34" charset="0"/>
                <a:ea typeface="Open Sans" panose="020B0606030504020204" pitchFamily="34" charset="0"/>
                <a:cs typeface="Open Sans" panose="020B0606030504020204" pitchFamily="34" charset="0"/>
              </a:rPr>
              <a:t>Conceptual</a:t>
            </a:r>
          </a:p>
          <a:p>
            <a:pPr algn="ctr"/>
            <a:r>
              <a:rPr lang="en-US" sz="2800" dirty="0">
                <a:latin typeface="Open Sans" panose="020B0606030504020204" pitchFamily="34" charset="0"/>
                <a:ea typeface="Open Sans" panose="020B0606030504020204" pitchFamily="34" charset="0"/>
                <a:cs typeface="Open Sans" panose="020B0606030504020204" pitchFamily="34" charset="0"/>
              </a:rPr>
              <a:t>Model</a:t>
            </a:r>
          </a:p>
        </p:txBody>
      </p:sp>
      <p:sp>
        <p:nvSpPr>
          <p:cNvPr id="8" name="Oval 7">
            <a:extLst>
              <a:ext uri="{FF2B5EF4-FFF2-40B4-BE49-F238E27FC236}">
                <a16:creationId xmlns:a16="http://schemas.microsoft.com/office/drawing/2014/main" id="{22D79A4B-4383-8E6F-251B-1190E8F25B99}"/>
              </a:ext>
            </a:extLst>
          </p:cNvPr>
          <p:cNvSpPr/>
          <p:nvPr/>
        </p:nvSpPr>
        <p:spPr>
          <a:xfrm>
            <a:off x="388425" y="4929669"/>
            <a:ext cx="3394129" cy="18775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Open Sans" panose="020B0606030504020204" pitchFamily="34" charset="0"/>
                <a:ea typeface="Open Sans" panose="020B0606030504020204" pitchFamily="34" charset="0"/>
                <a:cs typeface="Open Sans" panose="020B0606030504020204" pitchFamily="34" charset="0"/>
              </a:rPr>
              <a:t>Computer Model</a:t>
            </a:r>
          </a:p>
        </p:txBody>
      </p:sp>
    </p:spTree>
    <p:extLst>
      <p:ext uri="{BB962C8B-B14F-4D97-AF65-F5344CB8AC3E}">
        <p14:creationId xmlns:p14="http://schemas.microsoft.com/office/powerpoint/2010/main" val="31496060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CAEF81-43B2-D2E9-64DB-9BB513563FB2}"/>
              </a:ext>
            </a:extLst>
          </p:cNvPr>
          <p:cNvSpPr>
            <a:spLocks noGrp="1"/>
          </p:cNvSpPr>
          <p:nvPr>
            <p:ph type="title"/>
          </p:nvPr>
        </p:nvSpPr>
        <p:spPr/>
        <p:txBody>
          <a:bodyPr/>
          <a:lstStyle/>
          <a:p>
            <a:r>
              <a:rPr lang="en-US" dirty="0"/>
              <a:t>Mappings: </a:t>
            </a:r>
          </a:p>
        </p:txBody>
      </p:sp>
      <p:sp>
        <p:nvSpPr>
          <p:cNvPr id="3" name="Slide Number Placeholder 2">
            <a:extLst>
              <a:ext uri="{FF2B5EF4-FFF2-40B4-BE49-F238E27FC236}">
                <a16:creationId xmlns:a16="http://schemas.microsoft.com/office/drawing/2014/main" id="{D12CBAA7-B6E3-B9AA-1073-F1BAE1349B5A}"/>
              </a:ext>
            </a:extLst>
          </p:cNvPr>
          <p:cNvSpPr>
            <a:spLocks noGrp="1"/>
          </p:cNvSpPr>
          <p:nvPr>
            <p:ph type="sldNum" sz="quarter" idx="10"/>
          </p:nvPr>
        </p:nvSpPr>
        <p:spPr/>
        <p:txBody>
          <a:bodyPr/>
          <a:lstStyle/>
          <a:p>
            <a:fld id="{4FAB73BC-B049-4115-A692-8D63A059BFB8}" type="slidenum">
              <a:rPr lang="en-US" smtClean="0"/>
              <a:pPr/>
              <a:t>3</a:t>
            </a:fld>
            <a:endParaRPr lang="en-US" dirty="0"/>
          </a:p>
        </p:txBody>
      </p:sp>
      <p:sp>
        <p:nvSpPr>
          <p:cNvPr id="6" name="Oval 5">
            <a:extLst>
              <a:ext uri="{FF2B5EF4-FFF2-40B4-BE49-F238E27FC236}">
                <a16:creationId xmlns:a16="http://schemas.microsoft.com/office/drawing/2014/main" id="{BCABE50A-A555-FD95-1B96-365FB1EF8BEC}"/>
              </a:ext>
            </a:extLst>
          </p:cNvPr>
          <p:cNvSpPr/>
          <p:nvPr/>
        </p:nvSpPr>
        <p:spPr>
          <a:xfrm>
            <a:off x="1256330" y="1866339"/>
            <a:ext cx="3394129" cy="18775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Open Sans" panose="020B0606030504020204" pitchFamily="34" charset="0"/>
                <a:ea typeface="Open Sans" panose="020B0606030504020204" pitchFamily="34" charset="0"/>
                <a:cs typeface="Open Sans" panose="020B0606030504020204" pitchFamily="34" charset="0"/>
              </a:rPr>
              <a:t>Real World</a:t>
            </a:r>
          </a:p>
        </p:txBody>
      </p:sp>
      <p:sp>
        <p:nvSpPr>
          <p:cNvPr id="7" name="Oval 6">
            <a:extLst>
              <a:ext uri="{FF2B5EF4-FFF2-40B4-BE49-F238E27FC236}">
                <a16:creationId xmlns:a16="http://schemas.microsoft.com/office/drawing/2014/main" id="{9ED2D2A2-B599-D5A3-BBC4-BDB1ACC9D94B}"/>
              </a:ext>
            </a:extLst>
          </p:cNvPr>
          <p:cNvSpPr/>
          <p:nvPr/>
        </p:nvSpPr>
        <p:spPr>
          <a:xfrm>
            <a:off x="7145686" y="1866339"/>
            <a:ext cx="3394129" cy="18775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Open Sans" panose="020B0606030504020204" pitchFamily="34" charset="0"/>
                <a:ea typeface="Open Sans" panose="020B0606030504020204" pitchFamily="34" charset="0"/>
                <a:cs typeface="Open Sans" panose="020B0606030504020204" pitchFamily="34" charset="0"/>
              </a:rPr>
              <a:t>Conceptual</a:t>
            </a:r>
          </a:p>
          <a:p>
            <a:pPr algn="ctr"/>
            <a:r>
              <a:rPr lang="en-US" sz="2800" dirty="0">
                <a:latin typeface="Open Sans" panose="020B0606030504020204" pitchFamily="34" charset="0"/>
                <a:ea typeface="Open Sans" panose="020B0606030504020204" pitchFamily="34" charset="0"/>
                <a:cs typeface="Open Sans" panose="020B0606030504020204" pitchFamily="34" charset="0"/>
              </a:rPr>
              <a:t>Model</a:t>
            </a:r>
          </a:p>
        </p:txBody>
      </p:sp>
      <p:sp>
        <p:nvSpPr>
          <p:cNvPr id="8" name="Oval 7">
            <a:extLst>
              <a:ext uri="{FF2B5EF4-FFF2-40B4-BE49-F238E27FC236}">
                <a16:creationId xmlns:a16="http://schemas.microsoft.com/office/drawing/2014/main" id="{22D79A4B-4383-8E6F-251B-1190E8F25B99}"/>
              </a:ext>
            </a:extLst>
          </p:cNvPr>
          <p:cNvSpPr/>
          <p:nvPr/>
        </p:nvSpPr>
        <p:spPr>
          <a:xfrm>
            <a:off x="4398935" y="4593809"/>
            <a:ext cx="3394129" cy="18775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Open Sans" panose="020B0606030504020204" pitchFamily="34" charset="0"/>
                <a:ea typeface="Open Sans" panose="020B0606030504020204" pitchFamily="34" charset="0"/>
                <a:cs typeface="Open Sans" panose="020B0606030504020204" pitchFamily="34" charset="0"/>
              </a:rPr>
              <a:t>Computer Model</a:t>
            </a:r>
          </a:p>
        </p:txBody>
      </p:sp>
      <p:sp>
        <p:nvSpPr>
          <p:cNvPr id="10" name="TextBox 9">
            <a:extLst>
              <a:ext uri="{FF2B5EF4-FFF2-40B4-BE49-F238E27FC236}">
                <a16:creationId xmlns:a16="http://schemas.microsoft.com/office/drawing/2014/main" id="{E6A1361D-849B-5C75-6878-273169B33E4D}"/>
              </a:ext>
            </a:extLst>
          </p:cNvPr>
          <p:cNvSpPr txBox="1"/>
          <p:nvPr/>
        </p:nvSpPr>
        <p:spPr>
          <a:xfrm>
            <a:off x="5898073" y="3580109"/>
            <a:ext cx="0" cy="0"/>
          </a:xfrm>
          <a:prstGeom prst="rect">
            <a:avLst/>
          </a:prstGeom>
        </p:spPr>
        <p:txBody>
          <a:bodyPr vert="horz" wrap="none" lIns="91440" tIns="45720" rIns="91440" bIns="45720" rtlCol="0">
            <a:noAutofit/>
          </a:bodyPr>
          <a:lstStyle/>
          <a:p>
            <a:pPr algn="l"/>
            <a:r>
              <a:rPr lang="en-US" sz="4000" dirty="0"/>
              <a:t>?</a:t>
            </a:r>
          </a:p>
        </p:txBody>
      </p:sp>
    </p:spTree>
    <p:extLst>
      <p:ext uri="{BB962C8B-B14F-4D97-AF65-F5344CB8AC3E}">
        <p14:creationId xmlns:p14="http://schemas.microsoft.com/office/powerpoint/2010/main" val="2710102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CAEF81-43B2-D2E9-64DB-9BB513563FB2}"/>
              </a:ext>
            </a:extLst>
          </p:cNvPr>
          <p:cNvSpPr>
            <a:spLocks noGrp="1"/>
          </p:cNvSpPr>
          <p:nvPr>
            <p:ph type="title"/>
          </p:nvPr>
        </p:nvSpPr>
        <p:spPr/>
        <p:txBody>
          <a:bodyPr/>
          <a:lstStyle/>
          <a:p>
            <a:r>
              <a:rPr lang="en-US" u="sng" dirty="0"/>
              <a:t>Qualification</a:t>
            </a:r>
            <a:r>
              <a:rPr lang="en-US" dirty="0"/>
              <a:t>: </a:t>
            </a:r>
            <a:r>
              <a:rPr lang="en-US" i="1" dirty="0"/>
              <a:t>Adequacy of the conceptual model to provide an acceptable level of agreement for the intended application</a:t>
            </a:r>
          </a:p>
        </p:txBody>
      </p:sp>
      <p:sp>
        <p:nvSpPr>
          <p:cNvPr id="3" name="Slide Number Placeholder 2">
            <a:extLst>
              <a:ext uri="{FF2B5EF4-FFF2-40B4-BE49-F238E27FC236}">
                <a16:creationId xmlns:a16="http://schemas.microsoft.com/office/drawing/2014/main" id="{D12CBAA7-B6E3-B9AA-1073-F1BAE1349B5A}"/>
              </a:ext>
            </a:extLst>
          </p:cNvPr>
          <p:cNvSpPr>
            <a:spLocks noGrp="1"/>
          </p:cNvSpPr>
          <p:nvPr>
            <p:ph type="sldNum" sz="quarter" idx="10"/>
          </p:nvPr>
        </p:nvSpPr>
        <p:spPr/>
        <p:txBody>
          <a:bodyPr/>
          <a:lstStyle/>
          <a:p>
            <a:fld id="{4FAB73BC-B049-4115-A692-8D63A059BFB8}" type="slidenum">
              <a:rPr lang="en-US" smtClean="0"/>
              <a:pPr/>
              <a:t>4</a:t>
            </a:fld>
            <a:endParaRPr lang="en-US" dirty="0"/>
          </a:p>
        </p:txBody>
      </p:sp>
      <p:sp>
        <p:nvSpPr>
          <p:cNvPr id="6" name="Oval 5">
            <a:extLst>
              <a:ext uri="{FF2B5EF4-FFF2-40B4-BE49-F238E27FC236}">
                <a16:creationId xmlns:a16="http://schemas.microsoft.com/office/drawing/2014/main" id="{BCABE50A-A555-FD95-1B96-365FB1EF8BEC}"/>
              </a:ext>
            </a:extLst>
          </p:cNvPr>
          <p:cNvSpPr/>
          <p:nvPr/>
        </p:nvSpPr>
        <p:spPr>
          <a:xfrm>
            <a:off x="1256330" y="1866339"/>
            <a:ext cx="3394129" cy="18775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Open Sans" panose="020B0606030504020204" pitchFamily="34" charset="0"/>
                <a:ea typeface="Open Sans" panose="020B0606030504020204" pitchFamily="34" charset="0"/>
                <a:cs typeface="Open Sans" panose="020B0606030504020204" pitchFamily="34" charset="0"/>
              </a:rPr>
              <a:t>Real World</a:t>
            </a:r>
          </a:p>
        </p:txBody>
      </p:sp>
      <p:sp>
        <p:nvSpPr>
          <p:cNvPr id="7" name="Oval 6">
            <a:extLst>
              <a:ext uri="{FF2B5EF4-FFF2-40B4-BE49-F238E27FC236}">
                <a16:creationId xmlns:a16="http://schemas.microsoft.com/office/drawing/2014/main" id="{9ED2D2A2-B599-D5A3-BBC4-BDB1ACC9D94B}"/>
              </a:ext>
            </a:extLst>
          </p:cNvPr>
          <p:cNvSpPr/>
          <p:nvPr/>
        </p:nvSpPr>
        <p:spPr>
          <a:xfrm>
            <a:off x="7145686" y="1866339"/>
            <a:ext cx="3394129" cy="18775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Open Sans" panose="020B0606030504020204" pitchFamily="34" charset="0"/>
                <a:ea typeface="Open Sans" panose="020B0606030504020204" pitchFamily="34" charset="0"/>
                <a:cs typeface="Open Sans" panose="020B0606030504020204" pitchFamily="34" charset="0"/>
              </a:rPr>
              <a:t>Conceptual</a:t>
            </a:r>
          </a:p>
          <a:p>
            <a:pPr algn="ctr"/>
            <a:r>
              <a:rPr lang="en-US" sz="2800" dirty="0">
                <a:latin typeface="Open Sans" panose="020B0606030504020204" pitchFamily="34" charset="0"/>
                <a:ea typeface="Open Sans" panose="020B0606030504020204" pitchFamily="34" charset="0"/>
                <a:cs typeface="Open Sans" panose="020B0606030504020204" pitchFamily="34" charset="0"/>
              </a:rPr>
              <a:t>Model</a:t>
            </a:r>
          </a:p>
        </p:txBody>
      </p:sp>
      <p:sp>
        <p:nvSpPr>
          <p:cNvPr id="8" name="Oval 7">
            <a:extLst>
              <a:ext uri="{FF2B5EF4-FFF2-40B4-BE49-F238E27FC236}">
                <a16:creationId xmlns:a16="http://schemas.microsoft.com/office/drawing/2014/main" id="{22D79A4B-4383-8E6F-251B-1190E8F25B99}"/>
              </a:ext>
            </a:extLst>
          </p:cNvPr>
          <p:cNvSpPr/>
          <p:nvPr/>
        </p:nvSpPr>
        <p:spPr>
          <a:xfrm>
            <a:off x="4398935" y="4593809"/>
            <a:ext cx="3394129" cy="18775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Open Sans" panose="020B0606030504020204" pitchFamily="34" charset="0"/>
                <a:ea typeface="Open Sans" panose="020B0606030504020204" pitchFamily="34" charset="0"/>
                <a:cs typeface="Open Sans" panose="020B0606030504020204" pitchFamily="34" charset="0"/>
              </a:rPr>
              <a:t>Computer Model</a:t>
            </a:r>
          </a:p>
        </p:txBody>
      </p:sp>
      <p:sp>
        <p:nvSpPr>
          <p:cNvPr id="5" name="Content Placeholder 3">
            <a:extLst>
              <a:ext uri="{FF2B5EF4-FFF2-40B4-BE49-F238E27FC236}">
                <a16:creationId xmlns:a16="http://schemas.microsoft.com/office/drawing/2014/main" id="{EB1A6C06-CF97-9457-BFAB-36A48E69C48F}"/>
              </a:ext>
            </a:extLst>
          </p:cNvPr>
          <p:cNvSpPr>
            <a:spLocks noGrp="1"/>
          </p:cNvSpPr>
          <p:nvPr>
            <p:ph sz="quarter" idx="11"/>
          </p:nvPr>
        </p:nvSpPr>
        <p:spPr>
          <a:xfrm>
            <a:off x="143689" y="4122549"/>
            <a:ext cx="3987800" cy="2474194"/>
          </a:xfrm>
        </p:spPr>
        <p:txBody>
          <a:bodyPr>
            <a:normAutofit/>
          </a:bodyPr>
          <a:lstStyle/>
          <a:p>
            <a:r>
              <a:rPr lang="en-US" dirty="0">
                <a:effectLst/>
              </a:rPr>
              <a:t>Examples:</a:t>
            </a:r>
          </a:p>
          <a:p>
            <a:pPr marL="342900" indent="-342900">
              <a:buFont typeface="Arial" panose="020B0604020202020204" pitchFamily="34" charset="0"/>
              <a:buChar char="•"/>
            </a:pPr>
            <a:r>
              <a:rPr lang="en-US" dirty="0"/>
              <a:t>Is the fluid Newtonian?</a:t>
            </a:r>
          </a:p>
          <a:p>
            <a:pPr marL="342900" indent="-342900">
              <a:buFont typeface="Arial" panose="020B0604020202020204" pitchFamily="34" charset="0"/>
              <a:buChar char="•"/>
            </a:pPr>
            <a:r>
              <a:rPr lang="en-US" dirty="0">
                <a:effectLst/>
              </a:rPr>
              <a:t>Are compressibility effects important?</a:t>
            </a:r>
          </a:p>
          <a:p>
            <a:pPr marL="342900" indent="-342900">
              <a:buFont typeface="Arial" panose="020B0604020202020204" pitchFamily="34" charset="0"/>
              <a:buChar char="•"/>
            </a:pPr>
            <a:r>
              <a:rPr lang="en-US" dirty="0"/>
              <a:t>Uniform or variable-density?</a:t>
            </a:r>
          </a:p>
          <a:p>
            <a:pPr marL="342900" indent="-342900">
              <a:buFont typeface="Arial" panose="020B0604020202020204" pitchFamily="34" charset="0"/>
              <a:buChar char="•"/>
            </a:pPr>
            <a:r>
              <a:rPr lang="en-US" dirty="0">
                <a:effectLst/>
              </a:rPr>
              <a:t>Isothermal or non-isothermal?</a:t>
            </a:r>
          </a:p>
          <a:p>
            <a:pPr marL="342900" indent="-342900">
              <a:buFont typeface="Arial" panose="020B0604020202020204" pitchFamily="34" charset="0"/>
              <a:buChar char="•"/>
            </a:pPr>
            <a:endParaRPr lang="en-US" dirty="0">
              <a:effectLst/>
            </a:endParaRPr>
          </a:p>
        </p:txBody>
      </p:sp>
      <p:cxnSp>
        <p:nvCxnSpPr>
          <p:cNvPr id="11" name="Straight Arrow Connector 10">
            <a:extLst>
              <a:ext uri="{FF2B5EF4-FFF2-40B4-BE49-F238E27FC236}">
                <a16:creationId xmlns:a16="http://schemas.microsoft.com/office/drawing/2014/main" id="{9D954132-7CE0-F55B-B66B-AC0BF5F24BC8}"/>
              </a:ext>
            </a:extLst>
          </p:cNvPr>
          <p:cNvCxnSpPr>
            <a:cxnSpLocks/>
          </p:cNvCxnSpPr>
          <p:nvPr/>
        </p:nvCxnSpPr>
        <p:spPr>
          <a:xfrm>
            <a:off x="4942344" y="2762051"/>
            <a:ext cx="1835582" cy="0"/>
          </a:xfrm>
          <a:prstGeom prst="straightConnector1">
            <a:avLst/>
          </a:prstGeom>
          <a:ln w="28575">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165931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12CBAA7-B6E3-B9AA-1073-F1BAE1349B5A}"/>
              </a:ext>
            </a:extLst>
          </p:cNvPr>
          <p:cNvSpPr>
            <a:spLocks noGrp="1"/>
          </p:cNvSpPr>
          <p:nvPr>
            <p:ph type="sldNum" sz="quarter" idx="10"/>
          </p:nvPr>
        </p:nvSpPr>
        <p:spPr/>
        <p:txBody>
          <a:bodyPr/>
          <a:lstStyle/>
          <a:p>
            <a:fld id="{4FAB73BC-B049-4115-A692-8D63A059BFB8}" type="slidenum">
              <a:rPr lang="en-US" smtClean="0"/>
              <a:pPr/>
              <a:t>5</a:t>
            </a:fld>
            <a:endParaRPr lang="en-US" dirty="0"/>
          </a:p>
        </p:txBody>
      </p:sp>
      <p:sp>
        <p:nvSpPr>
          <p:cNvPr id="6" name="Oval 5">
            <a:extLst>
              <a:ext uri="{FF2B5EF4-FFF2-40B4-BE49-F238E27FC236}">
                <a16:creationId xmlns:a16="http://schemas.microsoft.com/office/drawing/2014/main" id="{BCABE50A-A555-FD95-1B96-365FB1EF8BEC}"/>
              </a:ext>
            </a:extLst>
          </p:cNvPr>
          <p:cNvSpPr/>
          <p:nvPr/>
        </p:nvSpPr>
        <p:spPr>
          <a:xfrm>
            <a:off x="1256330" y="1866339"/>
            <a:ext cx="3394129" cy="18775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Open Sans" panose="020B0606030504020204" pitchFamily="34" charset="0"/>
                <a:ea typeface="Open Sans" panose="020B0606030504020204" pitchFamily="34" charset="0"/>
                <a:cs typeface="Open Sans" panose="020B0606030504020204" pitchFamily="34" charset="0"/>
              </a:rPr>
              <a:t>Real World</a:t>
            </a:r>
          </a:p>
        </p:txBody>
      </p:sp>
      <p:sp>
        <p:nvSpPr>
          <p:cNvPr id="7" name="Oval 6">
            <a:extLst>
              <a:ext uri="{FF2B5EF4-FFF2-40B4-BE49-F238E27FC236}">
                <a16:creationId xmlns:a16="http://schemas.microsoft.com/office/drawing/2014/main" id="{9ED2D2A2-B599-D5A3-BBC4-BDB1ACC9D94B}"/>
              </a:ext>
            </a:extLst>
          </p:cNvPr>
          <p:cNvSpPr/>
          <p:nvPr/>
        </p:nvSpPr>
        <p:spPr>
          <a:xfrm>
            <a:off x="7145686" y="1866339"/>
            <a:ext cx="3394129" cy="18775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Open Sans" panose="020B0606030504020204" pitchFamily="34" charset="0"/>
                <a:ea typeface="Open Sans" panose="020B0606030504020204" pitchFamily="34" charset="0"/>
                <a:cs typeface="Open Sans" panose="020B0606030504020204" pitchFamily="34" charset="0"/>
              </a:rPr>
              <a:t>Conceptual</a:t>
            </a:r>
          </a:p>
          <a:p>
            <a:pPr algn="ctr"/>
            <a:r>
              <a:rPr lang="en-US" sz="2800" dirty="0">
                <a:latin typeface="Open Sans" panose="020B0606030504020204" pitchFamily="34" charset="0"/>
                <a:ea typeface="Open Sans" panose="020B0606030504020204" pitchFamily="34" charset="0"/>
                <a:cs typeface="Open Sans" panose="020B0606030504020204" pitchFamily="34" charset="0"/>
              </a:rPr>
              <a:t>Model</a:t>
            </a:r>
          </a:p>
        </p:txBody>
      </p:sp>
      <p:sp>
        <p:nvSpPr>
          <p:cNvPr id="8" name="Oval 7">
            <a:extLst>
              <a:ext uri="{FF2B5EF4-FFF2-40B4-BE49-F238E27FC236}">
                <a16:creationId xmlns:a16="http://schemas.microsoft.com/office/drawing/2014/main" id="{22D79A4B-4383-8E6F-251B-1190E8F25B99}"/>
              </a:ext>
            </a:extLst>
          </p:cNvPr>
          <p:cNvSpPr/>
          <p:nvPr/>
        </p:nvSpPr>
        <p:spPr>
          <a:xfrm>
            <a:off x="4398935" y="4593809"/>
            <a:ext cx="3394129" cy="18775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Open Sans" panose="020B0606030504020204" pitchFamily="34" charset="0"/>
                <a:ea typeface="Open Sans" panose="020B0606030504020204" pitchFamily="34" charset="0"/>
                <a:cs typeface="Open Sans" panose="020B0606030504020204" pitchFamily="34" charset="0"/>
              </a:rPr>
              <a:t>Computer Model</a:t>
            </a:r>
          </a:p>
        </p:txBody>
      </p:sp>
      <p:sp>
        <p:nvSpPr>
          <p:cNvPr id="5" name="Content Placeholder 3">
            <a:extLst>
              <a:ext uri="{FF2B5EF4-FFF2-40B4-BE49-F238E27FC236}">
                <a16:creationId xmlns:a16="http://schemas.microsoft.com/office/drawing/2014/main" id="{EB1A6C06-CF97-9457-BFAB-36A48E69C48F}"/>
              </a:ext>
            </a:extLst>
          </p:cNvPr>
          <p:cNvSpPr>
            <a:spLocks noGrp="1"/>
          </p:cNvSpPr>
          <p:nvPr>
            <p:ph sz="quarter" idx="11"/>
          </p:nvPr>
        </p:nvSpPr>
        <p:spPr>
          <a:xfrm>
            <a:off x="143689" y="4122548"/>
            <a:ext cx="4255246" cy="2735451"/>
          </a:xfrm>
        </p:spPr>
        <p:txBody>
          <a:bodyPr>
            <a:normAutofit lnSpcReduction="10000"/>
          </a:bodyPr>
          <a:lstStyle/>
          <a:p>
            <a:r>
              <a:rPr lang="en-US" dirty="0">
                <a:effectLst/>
              </a:rPr>
              <a:t>Examples:</a:t>
            </a:r>
          </a:p>
          <a:p>
            <a:pPr marL="342900" indent="-342900">
              <a:buFont typeface="Arial" panose="020B0604020202020204" pitchFamily="34" charset="0"/>
              <a:buChar char="•"/>
            </a:pPr>
            <a:r>
              <a:rPr lang="en-US" dirty="0"/>
              <a:t>Is it RHS += A, RHS -=A? Which is correct?</a:t>
            </a:r>
          </a:p>
          <a:p>
            <a:pPr marL="342900" indent="-342900">
              <a:buFont typeface="Arial" panose="020B0604020202020204" pitchFamily="34" charset="0"/>
              <a:buChar char="•"/>
            </a:pPr>
            <a:r>
              <a:rPr lang="en-US" dirty="0">
                <a:effectLst/>
              </a:rPr>
              <a:t>Should the contribution be scaled by a volume?</a:t>
            </a:r>
          </a:p>
          <a:p>
            <a:pPr marL="342900" indent="-342900">
              <a:buFont typeface="Arial" panose="020B0604020202020204" pitchFamily="34" charset="0"/>
              <a:buChar char="•"/>
            </a:pPr>
            <a:r>
              <a:rPr lang="en-US" dirty="0"/>
              <a:t>How does the Quantity of Interest (</a:t>
            </a:r>
            <a:r>
              <a:rPr lang="en-US" dirty="0" err="1"/>
              <a:t>QoI</a:t>
            </a:r>
            <a:r>
              <a:rPr lang="en-US" dirty="0"/>
              <a:t>) behave as a function of mesh or time step resolution?</a:t>
            </a:r>
            <a:endParaRPr lang="en-US" dirty="0">
              <a:effectLst/>
            </a:endParaRPr>
          </a:p>
        </p:txBody>
      </p:sp>
      <p:cxnSp>
        <p:nvCxnSpPr>
          <p:cNvPr id="11" name="Straight Arrow Connector 10">
            <a:extLst>
              <a:ext uri="{FF2B5EF4-FFF2-40B4-BE49-F238E27FC236}">
                <a16:creationId xmlns:a16="http://schemas.microsoft.com/office/drawing/2014/main" id="{9D954132-7CE0-F55B-B66B-AC0BF5F24BC8}"/>
              </a:ext>
            </a:extLst>
          </p:cNvPr>
          <p:cNvCxnSpPr>
            <a:cxnSpLocks/>
          </p:cNvCxnSpPr>
          <p:nvPr/>
        </p:nvCxnSpPr>
        <p:spPr>
          <a:xfrm flipV="1">
            <a:off x="7219179" y="3743917"/>
            <a:ext cx="796227" cy="884531"/>
          </a:xfrm>
          <a:prstGeom prst="straightConnector1">
            <a:avLst/>
          </a:prstGeom>
          <a:ln w="28575">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038CB668-6366-0580-B461-35F1E4DEBC88}"/>
              </a:ext>
            </a:extLst>
          </p:cNvPr>
          <p:cNvSpPr txBox="1"/>
          <p:nvPr/>
        </p:nvSpPr>
        <p:spPr>
          <a:xfrm>
            <a:off x="8896027" y="5656881"/>
            <a:ext cx="0" cy="0"/>
          </a:xfrm>
          <a:prstGeom prst="rect">
            <a:avLst/>
          </a:prstGeom>
        </p:spPr>
        <p:txBody>
          <a:bodyPr vert="horz" wrap="none" lIns="91440" tIns="45720" rIns="91440" bIns="45720" rtlCol="0">
            <a:noAutofit/>
          </a:bodyPr>
          <a:lstStyle/>
          <a:p>
            <a:endParaRPr lang="en-US" dirty="0">
              <a:effectLst/>
            </a:endParaRPr>
          </a:p>
        </p:txBody>
      </p:sp>
      <p:sp>
        <p:nvSpPr>
          <p:cNvPr id="9" name="Title 1">
            <a:extLst>
              <a:ext uri="{FF2B5EF4-FFF2-40B4-BE49-F238E27FC236}">
                <a16:creationId xmlns:a16="http://schemas.microsoft.com/office/drawing/2014/main" id="{DA537770-6F1C-835A-6C46-89B1DF0D7971}"/>
              </a:ext>
            </a:extLst>
          </p:cNvPr>
          <p:cNvSpPr txBox="1">
            <a:spLocks/>
          </p:cNvSpPr>
          <p:nvPr/>
        </p:nvSpPr>
        <p:spPr>
          <a:xfrm>
            <a:off x="1600200" y="261257"/>
            <a:ext cx="10096500" cy="774779"/>
          </a:xfrm>
          <a:prstGeom prst="rect">
            <a:avLst/>
          </a:prstGeom>
        </p:spPr>
        <p:txBody>
          <a:bodyPr vert="horz" lIns="0" tIns="0" rIns="0" bIns="0" rtlCol="0" anchor="ctr">
            <a:normAutofit fontScale="92500" lnSpcReduction="20000"/>
          </a:bodyPr>
          <a:lstStyle>
            <a:lvl1pPr algn="l" defTabSz="914400" rtl="0" eaLnBrk="1" latinLnBrk="0" hangingPunct="1">
              <a:lnSpc>
                <a:spcPct val="90000"/>
              </a:lnSpc>
              <a:spcBef>
                <a:spcPct val="0"/>
              </a:spcBef>
              <a:buNone/>
              <a:defRPr sz="2400" kern="1200">
                <a:solidFill>
                  <a:schemeClr val="tx2"/>
                </a:solidFill>
                <a:latin typeface="+mj-lt"/>
                <a:ea typeface="+mj-ea"/>
                <a:cs typeface="+mj-cs"/>
              </a:defRPr>
            </a:lvl1pPr>
          </a:lstStyle>
          <a:p>
            <a:r>
              <a:rPr lang="en-US" u="sng" dirty="0"/>
              <a:t>Verification</a:t>
            </a:r>
            <a:r>
              <a:rPr lang="en-US" dirty="0"/>
              <a:t>: </a:t>
            </a:r>
            <a:r>
              <a:rPr lang="en-US" i="1" dirty="0"/>
              <a:t>Process of determining that (1) the model implementation faithfully represents the conceptual model (without mistakes) and (2) the solution to the model is accurate</a:t>
            </a:r>
          </a:p>
        </p:txBody>
      </p:sp>
      <p:sp>
        <p:nvSpPr>
          <p:cNvPr id="13" name="TextBox 12">
            <a:extLst>
              <a:ext uri="{FF2B5EF4-FFF2-40B4-BE49-F238E27FC236}">
                <a16:creationId xmlns:a16="http://schemas.microsoft.com/office/drawing/2014/main" id="{2F84B8ED-FFF3-64DE-3BA2-166967284A22}"/>
              </a:ext>
            </a:extLst>
          </p:cNvPr>
          <p:cNvSpPr txBox="1"/>
          <p:nvPr/>
        </p:nvSpPr>
        <p:spPr>
          <a:xfrm>
            <a:off x="8105616" y="4215538"/>
            <a:ext cx="0" cy="0"/>
          </a:xfrm>
          <a:prstGeom prst="rect">
            <a:avLst/>
          </a:prstGeom>
        </p:spPr>
        <p:txBody>
          <a:bodyPr vert="horz" wrap="none" lIns="91440" tIns="45720" rIns="91440" bIns="45720" rtlCol="0">
            <a:noAutofit/>
          </a:bodyPr>
          <a:lstStyle/>
          <a:p>
            <a:pPr algn="l"/>
            <a:r>
              <a:rPr lang="en-US" dirty="0"/>
              <a:t>Verification</a:t>
            </a:r>
          </a:p>
        </p:txBody>
      </p:sp>
    </p:spTree>
    <p:extLst>
      <p:ext uri="{BB962C8B-B14F-4D97-AF65-F5344CB8AC3E}">
        <p14:creationId xmlns:p14="http://schemas.microsoft.com/office/powerpoint/2010/main" val="26869515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12CBAA7-B6E3-B9AA-1073-F1BAE1349B5A}"/>
              </a:ext>
            </a:extLst>
          </p:cNvPr>
          <p:cNvSpPr>
            <a:spLocks noGrp="1"/>
          </p:cNvSpPr>
          <p:nvPr>
            <p:ph type="sldNum" sz="quarter" idx="10"/>
          </p:nvPr>
        </p:nvSpPr>
        <p:spPr/>
        <p:txBody>
          <a:bodyPr/>
          <a:lstStyle/>
          <a:p>
            <a:fld id="{4FAB73BC-B049-4115-A692-8D63A059BFB8}" type="slidenum">
              <a:rPr lang="en-US" smtClean="0"/>
              <a:pPr/>
              <a:t>6</a:t>
            </a:fld>
            <a:endParaRPr lang="en-US" dirty="0"/>
          </a:p>
        </p:txBody>
      </p:sp>
      <p:sp>
        <p:nvSpPr>
          <p:cNvPr id="6" name="Oval 5">
            <a:extLst>
              <a:ext uri="{FF2B5EF4-FFF2-40B4-BE49-F238E27FC236}">
                <a16:creationId xmlns:a16="http://schemas.microsoft.com/office/drawing/2014/main" id="{BCABE50A-A555-FD95-1B96-365FB1EF8BEC}"/>
              </a:ext>
            </a:extLst>
          </p:cNvPr>
          <p:cNvSpPr/>
          <p:nvPr/>
        </p:nvSpPr>
        <p:spPr>
          <a:xfrm>
            <a:off x="1256330" y="1866339"/>
            <a:ext cx="3394129" cy="18775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Open Sans" panose="020B0606030504020204" pitchFamily="34" charset="0"/>
                <a:ea typeface="Open Sans" panose="020B0606030504020204" pitchFamily="34" charset="0"/>
                <a:cs typeface="Open Sans" panose="020B0606030504020204" pitchFamily="34" charset="0"/>
              </a:rPr>
              <a:t>Real World</a:t>
            </a:r>
          </a:p>
        </p:txBody>
      </p:sp>
      <p:sp>
        <p:nvSpPr>
          <p:cNvPr id="7" name="Oval 6">
            <a:extLst>
              <a:ext uri="{FF2B5EF4-FFF2-40B4-BE49-F238E27FC236}">
                <a16:creationId xmlns:a16="http://schemas.microsoft.com/office/drawing/2014/main" id="{9ED2D2A2-B599-D5A3-BBC4-BDB1ACC9D94B}"/>
              </a:ext>
            </a:extLst>
          </p:cNvPr>
          <p:cNvSpPr/>
          <p:nvPr/>
        </p:nvSpPr>
        <p:spPr>
          <a:xfrm>
            <a:off x="7145686" y="1866339"/>
            <a:ext cx="3394129" cy="18775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Open Sans" panose="020B0606030504020204" pitchFamily="34" charset="0"/>
                <a:ea typeface="Open Sans" panose="020B0606030504020204" pitchFamily="34" charset="0"/>
                <a:cs typeface="Open Sans" panose="020B0606030504020204" pitchFamily="34" charset="0"/>
              </a:rPr>
              <a:t>Conceptual</a:t>
            </a:r>
          </a:p>
          <a:p>
            <a:pPr algn="ctr"/>
            <a:r>
              <a:rPr lang="en-US" sz="2800" dirty="0">
                <a:latin typeface="Open Sans" panose="020B0606030504020204" pitchFamily="34" charset="0"/>
                <a:ea typeface="Open Sans" panose="020B0606030504020204" pitchFamily="34" charset="0"/>
                <a:cs typeface="Open Sans" panose="020B0606030504020204" pitchFamily="34" charset="0"/>
              </a:rPr>
              <a:t>Model</a:t>
            </a:r>
          </a:p>
        </p:txBody>
      </p:sp>
      <p:sp>
        <p:nvSpPr>
          <p:cNvPr id="8" name="Oval 7">
            <a:extLst>
              <a:ext uri="{FF2B5EF4-FFF2-40B4-BE49-F238E27FC236}">
                <a16:creationId xmlns:a16="http://schemas.microsoft.com/office/drawing/2014/main" id="{22D79A4B-4383-8E6F-251B-1190E8F25B99}"/>
              </a:ext>
            </a:extLst>
          </p:cNvPr>
          <p:cNvSpPr/>
          <p:nvPr/>
        </p:nvSpPr>
        <p:spPr>
          <a:xfrm>
            <a:off x="4398935" y="4593809"/>
            <a:ext cx="3394129" cy="18775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Open Sans" panose="020B0606030504020204" pitchFamily="34" charset="0"/>
                <a:ea typeface="Open Sans" panose="020B0606030504020204" pitchFamily="34" charset="0"/>
                <a:cs typeface="Open Sans" panose="020B0606030504020204" pitchFamily="34" charset="0"/>
              </a:rPr>
              <a:t>Computer Model</a:t>
            </a:r>
          </a:p>
        </p:txBody>
      </p:sp>
      <p:sp>
        <p:nvSpPr>
          <p:cNvPr id="5" name="Content Placeholder 3">
            <a:extLst>
              <a:ext uri="{FF2B5EF4-FFF2-40B4-BE49-F238E27FC236}">
                <a16:creationId xmlns:a16="http://schemas.microsoft.com/office/drawing/2014/main" id="{EB1A6C06-CF97-9457-BFAB-36A48E69C48F}"/>
              </a:ext>
            </a:extLst>
          </p:cNvPr>
          <p:cNvSpPr>
            <a:spLocks noGrp="1"/>
          </p:cNvSpPr>
          <p:nvPr>
            <p:ph sz="quarter" idx="11"/>
          </p:nvPr>
        </p:nvSpPr>
        <p:spPr>
          <a:xfrm>
            <a:off x="143689" y="4122548"/>
            <a:ext cx="4255246" cy="2735451"/>
          </a:xfrm>
        </p:spPr>
        <p:txBody>
          <a:bodyPr>
            <a:normAutofit/>
          </a:bodyPr>
          <a:lstStyle/>
          <a:p>
            <a:r>
              <a:rPr lang="en-US" dirty="0">
                <a:effectLst/>
              </a:rPr>
              <a:t>Examples:</a:t>
            </a:r>
          </a:p>
          <a:p>
            <a:pPr marL="342900" indent="-342900">
              <a:buFont typeface="Arial" panose="020B0604020202020204" pitchFamily="34" charset="0"/>
              <a:buChar char="•"/>
            </a:pPr>
            <a:r>
              <a:rPr lang="en-US" dirty="0"/>
              <a:t>Midterm project: compare drag coefficient prediction to an experiment</a:t>
            </a:r>
          </a:p>
          <a:p>
            <a:pPr marL="342900" indent="-342900">
              <a:buFont typeface="Arial" panose="020B0604020202020204" pitchFamily="34" charset="0"/>
              <a:buChar char="•"/>
            </a:pPr>
            <a:r>
              <a:rPr lang="en-US" dirty="0"/>
              <a:t>Final project: compare drag coefficient for flow past rotating shapes; chaotic flow prediction at a given configuration</a:t>
            </a:r>
            <a:endParaRPr lang="en-US" dirty="0">
              <a:effectLst/>
            </a:endParaRPr>
          </a:p>
        </p:txBody>
      </p:sp>
      <p:cxnSp>
        <p:nvCxnSpPr>
          <p:cNvPr id="11" name="Straight Arrow Connector 10">
            <a:extLst>
              <a:ext uri="{FF2B5EF4-FFF2-40B4-BE49-F238E27FC236}">
                <a16:creationId xmlns:a16="http://schemas.microsoft.com/office/drawing/2014/main" id="{9D954132-7CE0-F55B-B66B-AC0BF5F24BC8}"/>
              </a:ext>
            </a:extLst>
          </p:cNvPr>
          <p:cNvCxnSpPr>
            <a:cxnSpLocks/>
          </p:cNvCxnSpPr>
          <p:nvPr/>
        </p:nvCxnSpPr>
        <p:spPr>
          <a:xfrm>
            <a:off x="4001950" y="3685259"/>
            <a:ext cx="787026" cy="888961"/>
          </a:xfrm>
          <a:prstGeom prst="straightConnector1">
            <a:avLst/>
          </a:prstGeom>
          <a:ln w="28575">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038CB668-6366-0580-B461-35F1E4DEBC88}"/>
              </a:ext>
            </a:extLst>
          </p:cNvPr>
          <p:cNvSpPr txBox="1"/>
          <p:nvPr/>
        </p:nvSpPr>
        <p:spPr>
          <a:xfrm>
            <a:off x="8896027" y="5656881"/>
            <a:ext cx="0" cy="0"/>
          </a:xfrm>
          <a:prstGeom prst="rect">
            <a:avLst/>
          </a:prstGeom>
        </p:spPr>
        <p:txBody>
          <a:bodyPr vert="horz" wrap="none" lIns="91440" tIns="45720" rIns="91440" bIns="45720" rtlCol="0">
            <a:noAutofit/>
          </a:bodyPr>
          <a:lstStyle/>
          <a:p>
            <a:endParaRPr lang="en-US" dirty="0">
              <a:effectLst/>
            </a:endParaRPr>
          </a:p>
        </p:txBody>
      </p:sp>
      <p:sp>
        <p:nvSpPr>
          <p:cNvPr id="9" name="Title 1">
            <a:extLst>
              <a:ext uri="{FF2B5EF4-FFF2-40B4-BE49-F238E27FC236}">
                <a16:creationId xmlns:a16="http://schemas.microsoft.com/office/drawing/2014/main" id="{DA537770-6F1C-835A-6C46-89B1DF0D7971}"/>
              </a:ext>
            </a:extLst>
          </p:cNvPr>
          <p:cNvSpPr txBox="1">
            <a:spLocks/>
          </p:cNvSpPr>
          <p:nvPr/>
        </p:nvSpPr>
        <p:spPr>
          <a:xfrm>
            <a:off x="1600200" y="261257"/>
            <a:ext cx="10096500" cy="774779"/>
          </a:xfrm>
          <a:prstGeom prst="rect">
            <a:avLst/>
          </a:prstGeom>
        </p:spPr>
        <p:txBody>
          <a:bodyPr vert="horz" lIns="0" tIns="0" rIns="0" bIns="0" rtlCol="0" anchor="ctr">
            <a:normAutofit fontScale="92500" lnSpcReduction="20000"/>
          </a:bodyPr>
          <a:lstStyle>
            <a:lvl1pPr algn="l" defTabSz="914400" rtl="0" eaLnBrk="1" latinLnBrk="0" hangingPunct="1">
              <a:lnSpc>
                <a:spcPct val="90000"/>
              </a:lnSpc>
              <a:spcBef>
                <a:spcPct val="0"/>
              </a:spcBef>
              <a:buNone/>
              <a:defRPr sz="2400" kern="1200">
                <a:solidFill>
                  <a:schemeClr val="tx2"/>
                </a:solidFill>
                <a:latin typeface="+mj-lt"/>
                <a:ea typeface="+mj-ea"/>
                <a:cs typeface="+mj-cs"/>
              </a:defRPr>
            </a:lvl1pPr>
          </a:lstStyle>
          <a:p>
            <a:r>
              <a:rPr lang="en-US" u="sng" dirty="0"/>
              <a:t>Validation</a:t>
            </a:r>
            <a:r>
              <a:rPr lang="en-US" dirty="0"/>
              <a:t>: </a:t>
            </a:r>
            <a:r>
              <a:rPr lang="en-US" i="1" dirty="0">
                <a:effectLst/>
              </a:rPr>
              <a:t>Process of determining the degree to which the numerical solutions (hence the model) is an accurate representation of reality from the perspective of the intended application </a:t>
            </a:r>
          </a:p>
          <a:p>
            <a:endParaRPr lang="en-US" i="1" dirty="0"/>
          </a:p>
        </p:txBody>
      </p:sp>
      <p:sp>
        <p:nvSpPr>
          <p:cNvPr id="13" name="TextBox 12">
            <a:extLst>
              <a:ext uri="{FF2B5EF4-FFF2-40B4-BE49-F238E27FC236}">
                <a16:creationId xmlns:a16="http://schemas.microsoft.com/office/drawing/2014/main" id="{2F84B8ED-FFF3-64DE-3BA2-166967284A22}"/>
              </a:ext>
            </a:extLst>
          </p:cNvPr>
          <p:cNvSpPr txBox="1"/>
          <p:nvPr/>
        </p:nvSpPr>
        <p:spPr>
          <a:xfrm>
            <a:off x="4664991" y="3890073"/>
            <a:ext cx="0" cy="0"/>
          </a:xfrm>
          <a:prstGeom prst="rect">
            <a:avLst/>
          </a:prstGeom>
        </p:spPr>
        <p:txBody>
          <a:bodyPr vert="horz" wrap="none" lIns="91440" tIns="45720" rIns="91440" bIns="45720" rtlCol="0">
            <a:noAutofit/>
          </a:bodyPr>
          <a:lstStyle/>
          <a:p>
            <a:pPr algn="l"/>
            <a:r>
              <a:rPr lang="en-US" dirty="0"/>
              <a:t>Validation</a:t>
            </a:r>
          </a:p>
        </p:txBody>
      </p:sp>
    </p:spTree>
    <p:extLst>
      <p:ext uri="{BB962C8B-B14F-4D97-AF65-F5344CB8AC3E}">
        <p14:creationId xmlns:p14="http://schemas.microsoft.com/office/powerpoint/2010/main" val="42124168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4F8F95-A23B-7DF6-012C-CF41F893532F}"/>
              </a:ext>
            </a:extLst>
          </p:cNvPr>
          <p:cNvSpPr>
            <a:spLocks noGrp="1"/>
          </p:cNvSpPr>
          <p:nvPr>
            <p:ph type="title"/>
          </p:nvPr>
        </p:nvSpPr>
        <p:spPr/>
        <p:txBody>
          <a:bodyPr/>
          <a:lstStyle/>
          <a:p>
            <a:r>
              <a:rPr lang="en-US" dirty="0"/>
              <a:t>Verification vs Validation (V&amp;V)? The Formal Lexicon </a:t>
            </a:r>
          </a:p>
        </p:txBody>
      </p:sp>
      <p:sp>
        <p:nvSpPr>
          <p:cNvPr id="3" name="Slide Number Placeholder 2">
            <a:extLst>
              <a:ext uri="{FF2B5EF4-FFF2-40B4-BE49-F238E27FC236}">
                <a16:creationId xmlns:a16="http://schemas.microsoft.com/office/drawing/2014/main" id="{DB2EE297-0E9F-255B-788F-D605167E6F4B}"/>
              </a:ext>
            </a:extLst>
          </p:cNvPr>
          <p:cNvSpPr>
            <a:spLocks noGrp="1"/>
          </p:cNvSpPr>
          <p:nvPr>
            <p:ph type="sldNum" sz="quarter" idx="10"/>
          </p:nvPr>
        </p:nvSpPr>
        <p:spPr/>
        <p:txBody>
          <a:bodyPr/>
          <a:lstStyle/>
          <a:p>
            <a:fld id="{4FAB73BC-B049-4115-A692-8D63A059BFB8}" type="slidenum">
              <a:rPr lang="en-US" smtClean="0"/>
              <a:pPr/>
              <a:t>7</a:t>
            </a:fld>
            <a:endParaRPr lang="en-US" dirty="0"/>
          </a:p>
        </p:txBody>
      </p:sp>
      <p:sp>
        <p:nvSpPr>
          <p:cNvPr id="4" name="Content Placeholder 3">
            <a:extLst>
              <a:ext uri="{FF2B5EF4-FFF2-40B4-BE49-F238E27FC236}">
                <a16:creationId xmlns:a16="http://schemas.microsoft.com/office/drawing/2014/main" id="{506BF3BC-11FF-066F-996D-B29A40294B79}"/>
              </a:ext>
            </a:extLst>
          </p:cNvPr>
          <p:cNvSpPr>
            <a:spLocks noGrp="1"/>
          </p:cNvSpPr>
          <p:nvPr>
            <p:ph sz="quarter" idx="11"/>
          </p:nvPr>
        </p:nvSpPr>
        <p:spPr>
          <a:xfrm>
            <a:off x="647700" y="1409700"/>
            <a:ext cx="11049000" cy="5426812"/>
          </a:xfrm>
        </p:spPr>
        <p:txBody>
          <a:bodyPr>
            <a:normAutofit/>
          </a:bodyPr>
          <a:lstStyle/>
          <a:p>
            <a:r>
              <a:rPr lang="en-US" u="sng" dirty="0"/>
              <a:t>Verification</a:t>
            </a:r>
            <a:r>
              <a:rPr lang="en-US" dirty="0"/>
              <a:t>: Are we solving the equations correctly?</a:t>
            </a:r>
          </a:p>
          <a:p>
            <a:pPr marL="342900" indent="-342900">
              <a:buFont typeface="Arial" panose="020B0604020202020204" pitchFamily="34" charset="0"/>
              <a:buChar char="•"/>
            </a:pPr>
            <a:r>
              <a:rPr lang="en-US" dirty="0"/>
              <a:t>Represents an exercise in computational mathematics</a:t>
            </a:r>
          </a:p>
          <a:p>
            <a:pPr marL="342900" indent="-342900">
              <a:buFont typeface="Arial" panose="020B0604020202020204" pitchFamily="34" charset="0"/>
              <a:buChar char="•"/>
            </a:pPr>
            <a:r>
              <a:rPr lang="en-US" dirty="0"/>
              <a:t>Given an equation, is the solution converging at known rates?</a:t>
            </a:r>
          </a:p>
          <a:p>
            <a:r>
              <a:rPr lang="en-US" u="sng" dirty="0"/>
              <a:t>Validation</a:t>
            </a:r>
            <a:r>
              <a:rPr lang="en-US" dirty="0"/>
              <a:t>: Are we solving the correct equations?</a:t>
            </a:r>
          </a:p>
          <a:p>
            <a:pPr marL="342900" indent="-342900">
              <a:buFont typeface="Arial" panose="020B0604020202020204" pitchFamily="34" charset="0"/>
              <a:buChar char="•"/>
            </a:pPr>
            <a:r>
              <a:rPr lang="en-US" dirty="0"/>
              <a:t>Represents an exercise in understanding the physics associated with the real world use case</a:t>
            </a:r>
          </a:p>
          <a:p>
            <a:r>
              <a:rPr lang="en-US" dirty="0">
                <a:effectLst/>
              </a:rPr>
              <a:t>In this course, we will strongly focus on </a:t>
            </a:r>
            <a:r>
              <a:rPr lang="en-US" i="1" dirty="0">
                <a:effectLst/>
              </a:rPr>
              <a:t>verification</a:t>
            </a:r>
            <a:endParaRPr lang="en-US" dirty="0">
              <a:effectLst/>
            </a:endParaRPr>
          </a:p>
          <a:p>
            <a:pPr marL="342900" indent="-342900">
              <a:buFont typeface="Arial" panose="020B0604020202020204" pitchFamily="34" charset="0"/>
              <a:buChar char="•"/>
            </a:pPr>
            <a:r>
              <a:rPr lang="en-US" dirty="0">
                <a:effectLst/>
              </a:rPr>
              <a:t>Establishing the correctness of the numerical implementation is key</a:t>
            </a:r>
          </a:p>
          <a:p>
            <a:pPr marL="342900" indent="-342900">
              <a:buFont typeface="Arial" panose="020B0604020202020204" pitchFamily="34" charset="0"/>
              <a:buChar char="•"/>
            </a:pPr>
            <a:r>
              <a:rPr lang="en-US" dirty="0">
                <a:effectLst/>
              </a:rPr>
              <a:t>Comparisons of the numerical results to reality is not the primary objective</a:t>
            </a:r>
          </a:p>
          <a:p>
            <a:r>
              <a:rPr lang="en-US" dirty="0"/>
              <a:t>Verification challenges?</a:t>
            </a:r>
          </a:p>
          <a:p>
            <a:pPr marL="342900" indent="-342900">
              <a:buFont typeface="Arial" panose="020B0604020202020204" pitchFamily="34" charset="0"/>
              <a:buChar char="•"/>
            </a:pPr>
            <a:r>
              <a:rPr lang="en-US" dirty="0"/>
              <a:t>K</a:t>
            </a:r>
            <a:r>
              <a:rPr lang="en-US" dirty="0">
                <a:effectLst/>
              </a:rPr>
              <a:t>nowledge of the true solution, i.e., exact analytical solutions</a:t>
            </a:r>
          </a:p>
          <a:p>
            <a:pPr marL="342900" indent="-342900">
              <a:buFont typeface="Arial" panose="020B0604020202020204" pitchFamily="34" charset="0"/>
              <a:buChar char="•"/>
            </a:pPr>
            <a:r>
              <a:rPr lang="en-US" dirty="0">
                <a:effectLst/>
              </a:rPr>
              <a:t>How many exact solutions exist for our class of physics? Not many!</a:t>
            </a:r>
          </a:p>
          <a:p>
            <a:pPr marL="342900" indent="-342900">
              <a:buFont typeface="Arial" panose="020B0604020202020204" pitchFamily="34" charset="0"/>
              <a:buChar char="•"/>
            </a:pPr>
            <a:r>
              <a:rPr lang="en-US" dirty="0"/>
              <a:t>Hint: Method of</a:t>
            </a:r>
            <a:r>
              <a:rPr lang="en-US" dirty="0">
                <a:effectLst/>
              </a:rPr>
              <a:t> Manufactured Solutions (MMS) </a:t>
            </a:r>
          </a:p>
          <a:p>
            <a:pPr marL="342900" indent="-342900">
              <a:buFont typeface="Arial" panose="020B0604020202020204" pitchFamily="34" charset="0"/>
              <a:buChar char="•"/>
            </a:pPr>
            <a:endParaRPr lang="en-US" dirty="0"/>
          </a:p>
        </p:txBody>
      </p:sp>
    </p:spTree>
    <p:extLst>
      <p:ext uri="{BB962C8B-B14F-4D97-AF65-F5344CB8AC3E}">
        <p14:creationId xmlns:p14="http://schemas.microsoft.com/office/powerpoint/2010/main" val="17276307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62A40-46E5-272E-B6C9-F872FBC6503D}"/>
              </a:ext>
            </a:extLst>
          </p:cNvPr>
          <p:cNvSpPr>
            <a:spLocks noGrp="1"/>
          </p:cNvSpPr>
          <p:nvPr>
            <p:ph type="title"/>
          </p:nvPr>
        </p:nvSpPr>
        <p:spPr/>
        <p:txBody>
          <a:bodyPr/>
          <a:lstStyle/>
          <a:p>
            <a:r>
              <a:rPr lang="en-US" dirty="0"/>
              <a:t>The Construction of a Numerical Method: </a:t>
            </a:r>
            <a:br>
              <a:rPr lang="en-US" dirty="0"/>
            </a:br>
            <a:r>
              <a:rPr lang="en-US" dirty="0"/>
              <a:t>Discretization and Solution</a:t>
            </a:r>
          </a:p>
        </p:txBody>
      </p:sp>
      <p:sp>
        <p:nvSpPr>
          <p:cNvPr id="3" name="Slide Number Placeholder 2">
            <a:extLst>
              <a:ext uri="{FF2B5EF4-FFF2-40B4-BE49-F238E27FC236}">
                <a16:creationId xmlns:a16="http://schemas.microsoft.com/office/drawing/2014/main" id="{C9045BF5-F9D1-3501-AEC1-9F72E76D8F2D}"/>
              </a:ext>
            </a:extLst>
          </p:cNvPr>
          <p:cNvSpPr>
            <a:spLocks noGrp="1"/>
          </p:cNvSpPr>
          <p:nvPr>
            <p:ph type="sldNum" sz="quarter" idx="10"/>
          </p:nvPr>
        </p:nvSpPr>
        <p:spPr/>
        <p:txBody>
          <a:bodyPr/>
          <a:lstStyle/>
          <a:p>
            <a:fld id="{4FAB73BC-B049-4115-A692-8D63A059BFB8}" type="slidenum">
              <a:rPr lang="en-US" smtClean="0"/>
              <a:pPr/>
              <a:t>8</a:t>
            </a:fld>
            <a:endParaRPr lang="en-US" dirty="0"/>
          </a:p>
        </p:txBody>
      </p:sp>
      <p:sp>
        <p:nvSpPr>
          <p:cNvPr id="5" name="Oval 4">
            <a:extLst>
              <a:ext uri="{FF2B5EF4-FFF2-40B4-BE49-F238E27FC236}">
                <a16:creationId xmlns:a16="http://schemas.microsoft.com/office/drawing/2014/main" id="{ED5E33BA-B586-94E6-A220-5B2F057A4C04}"/>
              </a:ext>
            </a:extLst>
          </p:cNvPr>
          <p:cNvSpPr/>
          <p:nvPr/>
        </p:nvSpPr>
        <p:spPr>
          <a:xfrm>
            <a:off x="8611894" y="3989606"/>
            <a:ext cx="3394129" cy="18775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Open Sans" panose="020B0606030504020204" pitchFamily="34" charset="0"/>
                <a:ea typeface="Open Sans" panose="020B0606030504020204" pitchFamily="34" charset="0"/>
                <a:cs typeface="Open Sans" panose="020B0606030504020204" pitchFamily="34" charset="0"/>
              </a:rPr>
              <a:t>Real World</a:t>
            </a:r>
          </a:p>
        </p:txBody>
      </p:sp>
      <p:sp>
        <p:nvSpPr>
          <p:cNvPr id="6" name="Oval 5">
            <a:extLst>
              <a:ext uri="{FF2B5EF4-FFF2-40B4-BE49-F238E27FC236}">
                <a16:creationId xmlns:a16="http://schemas.microsoft.com/office/drawing/2014/main" id="{FFC7AEC0-F5EA-4E8E-1577-CA789A611410}"/>
              </a:ext>
            </a:extLst>
          </p:cNvPr>
          <p:cNvSpPr/>
          <p:nvPr/>
        </p:nvSpPr>
        <p:spPr>
          <a:xfrm>
            <a:off x="171451" y="3989606"/>
            <a:ext cx="3394129" cy="18775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Open Sans" panose="020B0606030504020204" pitchFamily="34" charset="0"/>
                <a:ea typeface="Open Sans" panose="020B0606030504020204" pitchFamily="34" charset="0"/>
                <a:cs typeface="Open Sans" panose="020B0606030504020204" pitchFamily="34" charset="0"/>
              </a:rPr>
              <a:t>Conceptual</a:t>
            </a:r>
          </a:p>
          <a:p>
            <a:pPr algn="ctr"/>
            <a:r>
              <a:rPr lang="en-US" sz="2800" dirty="0">
                <a:latin typeface="Open Sans" panose="020B0606030504020204" pitchFamily="34" charset="0"/>
                <a:ea typeface="Open Sans" panose="020B0606030504020204" pitchFamily="34" charset="0"/>
                <a:cs typeface="Open Sans" panose="020B0606030504020204" pitchFamily="34" charset="0"/>
              </a:rPr>
              <a:t>Model</a:t>
            </a:r>
          </a:p>
        </p:txBody>
      </p:sp>
      <p:sp>
        <p:nvSpPr>
          <p:cNvPr id="7" name="Oval 6">
            <a:extLst>
              <a:ext uri="{FF2B5EF4-FFF2-40B4-BE49-F238E27FC236}">
                <a16:creationId xmlns:a16="http://schemas.microsoft.com/office/drawing/2014/main" id="{F9CF9370-1D93-C838-B7E7-7353365F72C2}"/>
              </a:ext>
            </a:extLst>
          </p:cNvPr>
          <p:cNvSpPr/>
          <p:nvPr/>
        </p:nvSpPr>
        <p:spPr>
          <a:xfrm>
            <a:off x="4391672" y="3989606"/>
            <a:ext cx="3394129" cy="18775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Open Sans" panose="020B0606030504020204" pitchFamily="34" charset="0"/>
                <a:ea typeface="Open Sans" panose="020B0606030504020204" pitchFamily="34" charset="0"/>
                <a:cs typeface="Open Sans" panose="020B0606030504020204" pitchFamily="34" charset="0"/>
              </a:rPr>
              <a:t>Computer Model</a:t>
            </a:r>
          </a:p>
        </p:txBody>
      </p:sp>
      <p:sp>
        <p:nvSpPr>
          <p:cNvPr id="8" name="Right Arrow 7">
            <a:extLst>
              <a:ext uri="{FF2B5EF4-FFF2-40B4-BE49-F238E27FC236}">
                <a16:creationId xmlns:a16="http://schemas.microsoft.com/office/drawing/2014/main" id="{CC13A30F-E7DF-4BB8-4AF5-B34B0554A8D9}"/>
              </a:ext>
            </a:extLst>
          </p:cNvPr>
          <p:cNvSpPr/>
          <p:nvPr/>
        </p:nvSpPr>
        <p:spPr>
          <a:xfrm>
            <a:off x="3719593" y="4804475"/>
            <a:ext cx="511444" cy="2944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Arrow 8">
            <a:extLst>
              <a:ext uri="{FF2B5EF4-FFF2-40B4-BE49-F238E27FC236}">
                <a16:creationId xmlns:a16="http://schemas.microsoft.com/office/drawing/2014/main" id="{3FAAE528-BB69-9B5F-3CB8-65CD36B7FB95}"/>
              </a:ext>
            </a:extLst>
          </p:cNvPr>
          <p:cNvSpPr/>
          <p:nvPr/>
        </p:nvSpPr>
        <p:spPr>
          <a:xfrm>
            <a:off x="7943125" y="4804475"/>
            <a:ext cx="511444" cy="2944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5F57AB38-6557-FA10-BCE3-6A63C8B57803}"/>
              </a:ext>
            </a:extLst>
          </p:cNvPr>
          <p:cNvCxnSpPr/>
          <p:nvPr/>
        </p:nvCxnSpPr>
        <p:spPr>
          <a:xfrm>
            <a:off x="3952067" y="3068664"/>
            <a:ext cx="0" cy="3418221"/>
          </a:xfrm>
          <a:prstGeom prst="line">
            <a:avLst/>
          </a:prstGeom>
          <a:ln w="22225">
            <a:prstDash val="dash"/>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10C1E01-B9B1-20A8-BC28-9A5E8D78298C}"/>
              </a:ext>
            </a:extLst>
          </p:cNvPr>
          <p:cNvCxnSpPr/>
          <p:nvPr/>
        </p:nvCxnSpPr>
        <p:spPr>
          <a:xfrm>
            <a:off x="8134270" y="3053166"/>
            <a:ext cx="0" cy="3418221"/>
          </a:xfrm>
          <a:prstGeom prst="line">
            <a:avLst/>
          </a:prstGeom>
          <a:ln w="22225">
            <a:prstDash val="dash"/>
          </a:ln>
        </p:spPr>
        <p:style>
          <a:lnRef idx="1">
            <a:schemeClr val="accent1"/>
          </a:lnRef>
          <a:fillRef idx="0">
            <a:schemeClr val="accent1"/>
          </a:fillRef>
          <a:effectRef idx="0">
            <a:schemeClr val="accent1"/>
          </a:effectRef>
          <a:fontRef idx="minor">
            <a:schemeClr val="tx1"/>
          </a:fontRef>
        </p:style>
      </p:cxnSp>
      <p:sp>
        <p:nvSpPr>
          <p:cNvPr id="13" name="Content Placeholder 3">
            <a:extLst>
              <a:ext uri="{FF2B5EF4-FFF2-40B4-BE49-F238E27FC236}">
                <a16:creationId xmlns:a16="http://schemas.microsoft.com/office/drawing/2014/main" id="{4BD0172C-4430-7DC4-02E0-FA81BAE36257}"/>
              </a:ext>
            </a:extLst>
          </p:cNvPr>
          <p:cNvSpPr>
            <a:spLocks noGrp="1"/>
          </p:cNvSpPr>
          <p:nvPr>
            <p:ph sz="quarter" idx="11"/>
          </p:nvPr>
        </p:nvSpPr>
        <p:spPr>
          <a:xfrm>
            <a:off x="213748" y="1486543"/>
            <a:ext cx="3743965" cy="2418381"/>
          </a:xfrm>
        </p:spPr>
        <p:txBody>
          <a:bodyPr/>
          <a:lstStyle/>
          <a:p>
            <a:r>
              <a:rPr lang="en-US" dirty="0"/>
              <a:t>Mathematical Formulation</a:t>
            </a:r>
          </a:p>
          <a:p>
            <a:pPr marL="342900" indent="-342900">
              <a:buFont typeface="Arial" panose="020B0604020202020204" pitchFamily="34" charset="0"/>
              <a:buChar char="•"/>
            </a:pPr>
            <a:r>
              <a:rPr lang="en-US" dirty="0"/>
              <a:t>Partial differential equations (PDE)</a:t>
            </a:r>
          </a:p>
          <a:p>
            <a:pPr marL="342900" indent="-342900">
              <a:buFont typeface="Arial" panose="020B0604020202020204" pitchFamily="34" charset="0"/>
              <a:buChar char="•"/>
            </a:pPr>
            <a:r>
              <a:rPr lang="en-US" dirty="0"/>
              <a:t>Initial Conditions (IC)</a:t>
            </a:r>
          </a:p>
          <a:p>
            <a:pPr marL="342900" indent="-342900">
              <a:buFont typeface="Arial" panose="020B0604020202020204" pitchFamily="34" charset="0"/>
              <a:buChar char="•"/>
            </a:pPr>
            <a:r>
              <a:rPr lang="en-US" dirty="0"/>
              <a:t>Boundary Conditions (BC)</a:t>
            </a:r>
          </a:p>
        </p:txBody>
      </p:sp>
    </p:spTree>
    <p:extLst>
      <p:ext uri="{BB962C8B-B14F-4D97-AF65-F5344CB8AC3E}">
        <p14:creationId xmlns:p14="http://schemas.microsoft.com/office/powerpoint/2010/main" val="25458483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62A40-46E5-272E-B6C9-F872FBC6503D}"/>
              </a:ext>
            </a:extLst>
          </p:cNvPr>
          <p:cNvSpPr>
            <a:spLocks noGrp="1"/>
          </p:cNvSpPr>
          <p:nvPr>
            <p:ph type="title"/>
          </p:nvPr>
        </p:nvSpPr>
        <p:spPr/>
        <p:txBody>
          <a:bodyPr/>
          <a:lstStyle/>
          <a:p>
            <a:r>
              <a:rPr lang="en-US" dirty="0"/>
              <a:t>The Construction of a Numerical Method: </a:t>
            </a:r>
            <a:br>
              <a:rPr lang="en-US" dirty="0"/>
            </a:br>
            <a:r>
              <a:rPr lang="en-US" dirty="0"/>
              <a:t>Discretization and Solution</a:t>
            </a:r>
          </a:p>
        </p:txBody>
      </p:sp>
      <p:sp>
        <p:nvSpPr>
          <p:cNvPr id="3" name="Slide Number Placeholder 2">
            <a:extLst>
              <a:ext uri="{FF2B5EF4-FFF2-40B4-BE49-F238E27FC236}">
                <a16:creationId xmlns:a16="http://schemas.microsoft.com/office/drawing/2014/main" id="{C9045BF5-F9D1-3501-AEC1-9F72E76D8F2D}"/>
              </a:ext>
            </a:extLst>
          </p:cNvPr>
          <p:cNvSpPr>
            <a:spLocks noGrp="1"/>
          </p:cNvSpPr>
          <p:nvPr>
            <p:ph type="sldNum" sz="quarter" idx="10"/>
          </p:nvPr>
        </p:nvSpPr>
        <p:spPr/>
        <p:txBody>
          <a:bodyPr/>
          <a:lstStyle/>
          <a:p>
            <a:fld id="{4FAB73BC-B049-4115-A692-8D63A059BFB8}" type="slidenum">
              <a:rPr lang="en-US" smtClean="0"/>
              <a:pPr/>
              <a:t>9</a:t>
            </a:fld>
            <a:endParaRPr lang="en-US" dirty="0"/>
          </a:p>
        </p:txBody>
      </p:sp>
      <p:sp>
        <p:nvSpPr>
          <p:cNvPr id="5" name="Oval 4">
            <a:extLst>
              <a:ext uri="{FF2B5EF4-FFF2-40B4-BE49-F238E27FC236}">
                <a16:creationId xmlns:a16="http://schemas.microsoft.com/office/drawing/2014/main" id="{ED5E33BA-B586-94E6-A220-5B2F057A4C04}"/>
              </a:ext>
            </a:extLst>
          </p:cNvPr>
          <p:cNvSpPr/>
          <p:nvPr/>
        </p:nvSpPr>
        <p:spPr>
          <a:xfrm>
            <a:off x="8611894" y="3989606"/>
            <a:ext cx="3394129" cy="18775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Open Sans" panose="020B0606030504020204" pitchFamily="34" charset="0"/>
                <a:ea typeface="Open Sans" panose="020B0606030504020204" pitchFamily="34" charset="0"/>
                <a:cs typeface="Open Sans" panose="020B0606030504020204" pitchFamily="34" charset="0"/>
              </a:rPr>
              <a:t>Real World</a:t>
            </a:r>
          </a:p>
        </p:txBody>
      </p:sp>
      <p:sp>
        <p:nvSpPr>
          <p:cNvPr id="6" name="Oval 5">
            <a:extLst>
              <a:ext uri="{FF2B5EF4-FFF2-40B4-BE49-F238E27FC236}">
                <a16:creationId xmlns:a16="http://schemas.microsoft.com/office/drawing/2014/main" id="{FFC7AEC0-F5EA-4E8E-1577-CA789A611410}"/>
              </a:ext>
            </a:extLst>
          </p:cNvPr>
          <p:cNvSpPr/>
          <p:nvPr/>
        </p:nvSpPr>
        <p:spPr>
          <a:xfrm>
            <a:off x="171451" y="3989606"/>
            <a:ext cx="3394129" cy="18775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Open Sans" panose="020B0606030504020204" pitchFamily="34" charset="0"/>
                <a:ea typeface="Open Sans" panose="020B0606030504020204" pitchFamily="34" charset="0"/>
                <a:cs typeface="Open Sans" panose="020B0606030504020204" pitchFamily="34" charset="0"/>
              </a:rPr>
              <a:t>Conceptual</a:t>
            </a:r>
          </a:p>
          <a:p>
            <a:pPr algn="ctr"/>
            <a:r>
              <a:rPr lang="en-US" sz="2800" dirty="0">
                <a:latin typeface="Open Sans" panose="020B0606030504020204" pitchFamily="34" charset="0"/>
                <a:ea typeface="Open Sans" panose="020B0606030504020204" pitchFamily="34" charset="0"/>
                <a:cs typeface="Open Sans" panose="020B0606030504020204" pitchFamily="34" charset="0"/>
              </a:rPr>
              <a:t>Model</a:t>
            </a:r>
          </a:p>
        </p:txBody>
      </p:sp>
      <p:sp>
        <p:nvSpPr>
          <p:cNvPr id="7" name="Oval 6">
            <a:extLst>
              <a:ext uri="{FF2B5EF4-FFF2-40B4-BE49-F238E27FC236}">
                <a16:creationId xmlns:a16="http://schemas.microsoft.com/office/drawing/2014/main" id="{F9CF9370-1D93-C838-B7E7-7353365F72C2}"/>
              </a:ext>
            </a:extLst>
          </p:cNvPr>
          <p:cNvSpPr/>
          <p:nvPr/>
        </p:nvSpPr>
        <p:spPr>
          <a:xfrm>
            <a:off x="4391672" y="3989606"/>
            <a:ext cx="3394129" cy="18775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Open Sans" panose="020B0606030504020204" pitchFamily="34" charset="0"/>
                <a:ea typeface="Open Sans" panose="020B0606030504020204" pitchFamily="34" charset="0"/>
                <a:cs typeface="Open Sans" panose="020B0606030504020204" pitchFamily="34" charset="0"/>
              </a:rPr>
              <a:t>Computer Model</a:t>
            </a:r>
          </a:p>
        </p:txBody>
      </p:sp>
      <p:sp>
        <p:nvSpPr>
          <p:cNvPr id="8" name="Right Arrow 7">
            <a:extLst>
              <a:ext uri="{FF2B5EF4-FFF2-40B4-BE49-F238E27FC236}">
                <a16:creationId xmlns:a16="http://schemas.microsoft.com/office/drawing/2014/main" id="{CC13A30F-E7DF-4BB8-4AF5-B34B0554A8D9}"/>
              </a:ext>
            </a:extLst>
          </p:cNvPr>
          <p:cNvSpPr/>
          <p:nvPr/>
        </p:nvSpPr>
        <p:spPr>
          <a:xfrm>
            <a:off x="3719593" y="4804475"/>
            <a:ext cx="511444" cy="2944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Arrow 8">
            <a:extLst>
              <a:ext uri="{FF2B5EF4-FFF2-40B4-BE49-F238E27FC236}">
                <a16:creationId xmlns:a16="http://schemas.microsoft.com/office/drawing/2014/main" id="{3FAAE528-BB69-9B5F-3CB8-65CD36B7FB95}"/>
              </a:ext>
            </a:extLst>
          </p:cNvPr>
          <p:cNvSpPr/>
          <p:nvPr/>
        </p:nvSpPr>
        <p:spPr>
          <a:xfrm>
            <a:off x="7943125" y="4804475"/>
            <a:ext cx="511444" cy="2944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5F57AB38-6557-FA10-BCE3-6A63C8B57803}"/>
              </a:ext>
            </a:extLst>
          </p:cNvPr>
          <p:cNvCxnSpPr/>
          <p:nvPr/>
        </p:nvCxnSpPr>
        <p:spPr>
          <a:xfrm>
            <a:off x="3952067" y="3068664"/>
            <a:ext cx="0" cy="3418221"/>
          </a:xfrm>
          <a:prstGeom prst="line">
            <a:avLst/>
          </a:prstGeom>
          <a:ln w="22225">
            <a:prstDash val="dash"/>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10C1E01-B9B1-20A8-BC28-9A5E8D78298C}"/>
              </a:ext>
            </a:extLst>
          </p:cNvPr>
          <p:cNvCxnSpPr/>
          <p:nvPr/>
        </p:nvCxnSpPr>
        <p:spPr>
          <a:xfrm>
            <a:off x="8134270" y="3053166"/>
            <a:ext cx="0" cy="3418221"/>
          </a:xfrm>
          <a:prstGeom prst="line">
            <a:avLst/>
          </a:prstGeom>
          <a:ln w="22225">
            <a:prstDash val="dash"/>
          </a:ln>
        </p:spPr>
        <p:style>
          <a:lnRef idx="1">
            <a:schemeClr val="accent1"/>
          </a:lnRef>
          <a:fillRef idx="0">
            <a:schemeClr val="accent1"/>
          </a:fillRef>
          <a:effectRef idx="0">
            <a:schemeClr val="accent1"/>
          </a:effectRef>
          <a:fontRef idx="minor">
            <a:schemeClr val="tx1"/>
          </a:fontRef>
        </p:style>
      </p:cxnSp>
      <p:sp>
        <p:nvSpPr>
          <p:cNvPr id="13" name="Content Placeholder 3">
            <a:extLst>
              <a:ext uri="{FF2B5EF4-FFF2-40B4-BE49-F238E27FC236}">
                <a16:creationId xmlns:a16="http://schemas.microsoft.com/office/drawing/2014/main" id="{4BD0172C-4430-7DC4-02E0-FA81BAE36257}"/>
              </a:ext>
            </a:extLst>
          </p:cNvPr>
          <p:cNvSpPr>
            <a:spLocks noGrp="1"/>
          </p:cNvSpPr>
          <p:nvPr>
            <p:ph sz="quarter" idx="11"/>
          </p:nvPr>
        </p:nvSpPr>
        <p:spPr>
          <a:xfrm>
            <a:off x="213748" y="1486543"/>
            <a:ext cx="3743965" cy="2418381"/>
          </a:xfrm>
        </p:spPr>
        <p:txBody>
          <a:bodyPr/>
          <a:lstStyle/>
          <a:p>
            <a:r>
              <a:rPr lang="en-US" dirty="0"/>
              <a:t>Mathematical Formulation</a:t>
            </a:r>
          </a:p>
          <a:p>
            <a:pPr marL="342900" indent="-342900">
              <a:buFont typeface="Arial" panose="020B0604020202020204" pitchFamily="34" charset="0"/>
              <a:buChar char="•"/>
            </a:pPr>
            <a:r>
              <a:rPr lang="en-US" dirty="0"/>
              <a:t>Partial differential equations (PDE)</a:t>
            </a:r>
          </a:p>
          <a:p>
            <a:pPr marL="342900" indent="-342900">
              <a:buFont typeface="Arial" panose="020B0604020202020204" pitchFamily="34" charset="0"/>
              <a:buChar char="•"/>
            </a:pPr>
            <a:r>
              <a:rPr lang="en-US" dirty="0"/>
              <a:t>Initial Conditions (IC)</a:t>
            </a:r>
          </a:p>
          <a:p>
            <a:pPr marL="342900" indent="-342900">
              <a:buFont typeface="Arial" panose="020B0604020202020204" pitchFamily="34" charset="0"/>
              <a:buChar char="•"/>
            </a:pPr>
            <a:r>
              <a:rPr lang="en-US" dirty="0"/>
              <a:t>Boundary Conditions (BC)</a:t>
            </a:r>
          </a:p>
        </p:txBody>
      </p:sp>
      <p:sp>
        <p:nvSpPr>
          <p:cNvPr id="14" name="TextBox 13">
            <a:extLst>
              <a:ext uri="{FF2B5EF4-FFF2-40B4-BE49-F238E27FC236}">
                <a16:creationId xmlns:a16="http://schemas.microsoft.com/office/drawing/2014/main" id="{3AA213C1-E385-8769-60D9-4B701FC4454A}"/>
              </a:ext>
            </a:extLst>
          </p:cNvPr>
          <p:cNvSpPr txBox="1"/>
          <p:nvPr/>
        </p:nvSpPr>
        <p:spPr>
          <a:xfrm>
            <a:off x="3099660" y="6462793"/>
            <a:ext cx="0" cy="0"/>
          </a:xfrm>
          <a:prstGeom prst="rect">
            <a:avLst/>
          </a:prstGeom>
        </p:spPr>
        <p:txBody>
          <a:bodyPr vert="horz" wrap="none" lIns="91440" tIns="45720" rIns="91440" bIns="45720" rtlCol="0">
            <a:noAutofit/>
          </a:bodyPr>
          <a:lstStyle/>
          <a:p>
            <a:pPr algn="l"/>
            <a:r>
              <a:rPr lang="en-US" dirty="0"/>
              <a:t>Discretization step</a:t>
            </a:r>
          </a:p>
        </p:txBody>
      </p:sp>
      <p:sp>
        <p:nvSpPr>
          <p:cNvPr id="4" name="Content Placeholder 3">
            <a:extLst>
              <a:ext uri="{FF2B5EF4-FFF2-40B4-BE49-F238E27FC236}">
                <a16:creationId xmlns:a16="http://schemas.microsoft.com/office/drawing/2014/main" id="{AB61D700-D01E-BB58-7044-DED5ADFDD73E}"/>
              </a:ext>
            </a:extLst>
          </p:cNvPr>
          <p:cNvSpPr txBox="1">
            <a:spLocks/>
          </p:cNvSpPr>
          <p:nvPr/>
        </p:nvSpPr>
        <p:spPr>
          <a:xfrm>
            <a:off x="4231037" y="1486543"/>
            <a:ext cx="3743965" cy="2418381"/>
          </a:xfrm>
          <a:prstGeom prst="rect">
            <a:avLst/>
          </a:prstGeom>
        </p:spPr>
        <p:txBody>
          <a:bodyPr vert="horz" lIns="0" tIns="45720" rIns="0" bIns="45720" rtlCol="0">
            <a:normAutofit/>
          </a:bodyPr>
          <a:lstStyle>
            <a:lvl1pPr marL="0" indent="0" algn="l" defTabSz="914400" rtl="0" eaLnBrk="1" latinLnBrk="0" hangingPunct="1">
              <a:lnSpc>
                <a:spcPct val="90000"/>
              </a:lnSpc>
              <a:spcBef>
                <a:spcPts val="1000"/>
              </a:spcBef>
              <a:buClr>
                <a:schemeClr val="accent1"/>
              </a:buClr>
              <a:buFont typeface="Arial" panose="020B0604020202020204" pitchFamily="34" charset="0"/>
              <a:buNone/>
              <a:defRPr sz="20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38404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8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56692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6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74980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4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4pPr>
            <a:lvl5pPr marL="93268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2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Numerical Formulation</a:t>
            </a:r>
          </a:p>
          <a:p>
            <a:pPr marL="342900" indent="-342900">
              <a:buFont typeface="Arial" panose="020B0604020202020204" pitchFamily="34" charset="0"/>
              <a:buChar char="•"/>
            </a:pPr>
            <a:r>
              <a:rPr lang="en-US" dirty="0"/>
              <a:t>Discretize in space and time</a:t>
            </a:r>
          </a:p>
          <a:p>
            <a:pPr marL="342900" indent="-342900">
              <a:buFont typeface="Arial" panose="020B0604020202020204" pitchFamily="34" charset="0"/>
              <a:buChar char="•"/>
            </a:pPr>
            <a:r>
              <a:rPr lang="en-US" dirty="0"/>
              <a:t>Algebraic Differential Equations (ADE)</a:t>
            </a:r>
          </a:p>
        </p:txBody>
      </p:sp>
    </p:spTree>
    <p:extLst>
      <p:ext uri="{BB962C8B-B14F-4D97-AF65-F5344CB8AC3E}">
        <p14:creationId xmlns:p14="http://schemas.microsoft.com/office/powerpoint/2010/main" val="42499288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Sandia Angles">
  <a:themeElements>
    <a:clrScheme name="SandiaBrandTheme">
      <a:dk1>
        <a:srgbClr val="3C3C3C"/>
      </a:dk1>
      <a:lt1>
        <a:srgbClr val="FFFFFF"/>
      </a:lt1>
      <a:dk2>
        <a:srgbClr val="005376"/>
      </a:dk2>
      <a:lt2>
        <a:srgbClr val="FFFFFF"/>
      </a:lt2>
      <a:accent1>
        <a:srgbClr val="00ADD0"/>
      </a:accent1>
      <a:accent2>
        <a:srgbClr val="6CB312"/>
      </a:accent2>
      <a:accent3>
        <a:srgbClr val="FFA033"/>
      </a:accent3>
      <a:accent4>
        <a:srgbClr val="008E74"/>
      </a:accent4>
      <a:accent5>
        <a:srgbClr val="A92C00"/>
      </a:accent5>
      <a:accent6>
        <a:srgbClr val="7D0D7C"/>
      </a:accent6>
      <a:hlink>
        <a:srgbClr val="27ADCF"/>
      </a:hlink>
      <a:folHlink>
        <a:srgbClr val="2588BA"/>
      </a:folHlink>
    </a:clrScheme>
    <a:fontScheme name="Open Sans Bold &amp; light">
      <a:majorFont>
        <a:latin typeface="Open Sans bold"/>
        <a:ea typeface=""/>
        <a:cs typeface=""/>
      </a:majorFont>
      <a:minorFont>
        <a:latin typeface="Open Sans Ligh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lIns="91440" tIns="45720" rIns="91440" bIns="45720" rtlCol="0">
        <a:noAutofit/>
      </a:bodyPr>
      <a:lstStyle>
        <a:defPPr algn="l">
          <a:defRPr dirty="0"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6841</TotalTime>
  <Words>726</Words>
  <Application>Microsoft Macintosh PowerPoint</Application>
  <PresentationFormat>Widescreen</PresentationFormat>
  <Paragraphs>170</Paragraphs>
  <Slides>16</Slides>
  <Notes>1</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vt:i4>
      </vt:variant>
    </vt:vector>
  </HeadingPairs>
  <TitlesOfParts>
    <vt:vector size="23" baseType="lpstr">
      <vt:lpstr>Arial</vt:lpstr>
      <vt:lpstr>Open Sans</vt:lpstr>
      <vt:lpstr>Calibri</vt:lpstr>
      <vt:lpstr>Wingdings</vt:lpstr>
      <vt:lpstr>Open Sans bold</vt:lpstr>
      <vt:lpstr>Courier New</vt:lpstr>
      <vt:lpstr>Sandia Angles</vt:lpstr>
      <vt:lpstr>ME469: Numerical Abstractions</vt:lpstr>
      <vt:lpstr>Useful Abstractions</vt:lpstr>
      <vt:lpstr>Mappings: </vt:lpstr>
      <vt:lpstr>Qualification: Adequacy of the conceptual model to provide an acceptable level of agreement for the intended application</vt:lpstr>
      <vt:lpstr>PowerPoint Presentation</vt:lpstr>
      <vt:lpstr>PowerPoint Presentation</vt:lpstr>
      <vt:lpstr>Verification vs Validation (V&amp;V)? The Formal Lexicon </vt:lpstr>
      <vt:lpstr>The Construction of a Numerical Method:  Discretization and Solution</vt:lpstr>
      <vt:lpstr>The Construction of a Numerical Method:  Discretization and Solution</vt:lpstr>
      <vt:lpstr>The Construction of a Numerical Method:  Discretization and Solution</vt:lpstr>
      <vt:lpstr>Numerical Simulation Conundrum</vt:lpstr>
      <vt:lpstr>Numerical Simulation Conundrum</vt:lpstr>
      <vt:lpstr>Numerical Simulation Conundrum</vt:lpstr>
      <vt:lpstr>Numerical Simulation Conundrum</vt:lpstr>
      <vt:lpstr>Example 1: Vortex Street</vt:lpstr>
      <vt:lpstr>Example 2: Modeling a Luminaria – In the Snow!</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Rejeki Lancar</dc:creator>
  <cp:lastModifiedBy>Domino, Stefan Paul</cp:lastModifiedBy>
  <cp:revision>625</cp:revision>
  <cp:lastPrinted>2024-04-01T21:09:09Z</cp:lastPrinted>
  <dcterms:created xsi:type="dcterms:W3CDTF">2018-07-21T13:25:45Z</dcterms:created>
  <dcterms:modified xsi:type="dcterms:W3CDTF">2025-01-31T20:35:34Z</dcterms:modified>
</cp:coreProperties>
</file>